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7" r:id="rId2"/>
    <p:sldId id="256" r:id="rId3"/>
  </p:sldIdLst>
  <p:sldSz cx="10693400" cy="7561263"/>
  <p:notesSz cx="6797675" cy="9926638"/>
  <p:defaultTextStyle>
    <a:defPPr>
      <a:defRPr lang="fr-FR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0063"/>
    <a:srgbClr val="FE143B"/>
    <a:srgbClr val="FF6E00"/>
    <a:srgbClr val="4F009E"/>
    <a:srgbClr val="FFB400"/>
    <a:srgbClr val="0069FF"/>
    <a:srgbClr val="960041"/>
    <a:srgbClr val="007E64"/>
    <a:srgbClr val="CBA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9247" autoAdjust="0"/>
  </p:normalViewPr>
  <p:slideViewPr>
    <p:cSldViewPr>
      <p:cViewPr varScale="1">
        <p:scale>
          <a:sx n="18" d="100"/>
          <a:sy n="18" d="100"/>
        </p:scale>
        <p:origin x="428" y="16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62A0D5-B3B4-49EB-B0A7-2894B352580C}" type="doc">
      <dgm:prSet loTypeId="urn:microsoft.com/office/officeart/2005/8/layout/vList3#1" loCatId="list" qsTypeId="urn:microsoft.com/office/officeart/2005/8/quickstyle/3d3" qsCatId="3D" csTypeId="urn:microsoft.com/office/officeart/2005/8/colors/colorful2" csCatId="colorful" phldr="1"/>
      <dgm:spPr/>
    </dgm:pt>
    <dgm:pt modelId="{CB38B096-8F07-46D3-A51B-0505B78270B8}">
      <dgm:prSet phldrT="[Texte]"/>
      <dgm:spPr>
        <a:solidFill>
          <a:schemeClr val="accent1">
            <a:lumMod val="50000"/>
          </a:schemeClr>
        </a:solidFill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/>
      </dgm:spPr>
      <dgm:t>
        <a:bodyPr/>
        <a:lstStyle/>
        <a:p>
          <a:r>
            <a:rPr lang="fr-FR" dirty="0" smtClean="0">
              <a:latin typeface="Calibri" pitchFamily="34" charset="0"/>
              <a:cs typeface="Calibri" pitchFamily="34" charset="0"/>
            </a:rPr>
            <a:t>Choisir  votre s</a:t>
          </a:r>
          <a:r>
            <a:rPr lang="fr-FR" u="none" dirty="0" smtClean="0">
              <a:latin typeface="Calibri" pitchFamily="34" charset="0"/>
              <a:cs typeface="Calibri" pitchFamily="34" charset="0"/>
            </a:rPr>
            <a:t>ystème</a:t>
          </a:r>
          <a:r>
            <a:rPr lang="fr-FR" dirty="0" smtClean="0">
              <a:latin typeface="Calibri" pitchFamily="34" charset="0"/>
              <a:cs typeface="Calibri" pitchFamily="34" charset="0"/>
            </a:rPr>
            <a:t>  de mise à l’eau</a:t>
          </a:r>
          <a:endParaRPr lang="fr-FR" dirty="0">
            <a:latin typeface="Calibri" pitchFamily="34" charset="0"/>
            <a:cs typeface="Calibri" pitchFamily="34" charset="0"/>
          </a:endParaRPr>
        </a:p>
      </dgm:t>
    </dgm:pt>
    <dgm:pt modelId="{C99C69BC-0F82-4870-98DC-4721096A5803}" type="parTrans" cxnId="{D904009F-FB9C-4FCC-AF91-07099F9A255A}">
      <dgm:prSet/>
      <dgm:spPr/>
      <dgm:t>
        <a:bodyPr/>
        <a:lstStyle/>
        <a:p>
          <a:endParaRPr lang="fr-FR"/>
        </a:p>
      </dgm:t>
    </dgm:pt>
    <dgm:pt modelId="{12147764-4118-4772-B516-E8BBABA6C5F0}" type="sibTrans" cxnId="{D904009F-FB9C-4FCC-AF91-07099F9A255A}">
      <dgm:prSet/>
      <dgm:spPr/>
      <dgm:t>
        <a:bodyPr/>
        <a:lstStyle/>
        <a:p>
          <a:endParaRPr lang="fr-FR"/>
        </a:p>
      </dgm:t>
    </dgm:pt>
    <dgm:pt modelId="{165A7EEE-5D3E-473A-9B4D-F21C2C5E9564}">
      <dgm:prSet phldrT="[Texte]"/>
      <dgm:spPr>
        <a:solidFill>
          <a:srgbClr val="FF0000"/>
        </a:solidFill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/>
      </dgm:spPr>
      <dgm:t>
        <a:bodyPr/>
        <a:lstStyle/>
        <a:p>
          <a:r>
            <a:rPr lang="fr-FR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Choisir la </a:t>
          </a:r>
          <a:r>
            <a:rPr lang="fr-FR" u="none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fixation (Offerte)</a:t>
          </a:r>
          <a:endParaRPr lang="fr-FR" dirty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gm:t>
    </dgm:pt>
    <dgm:pt modelId="{5660C9F0-3801-4320-87D3-78D69E6F9538}" type="parTrans" cxnId="{B58DB932-4AB1-482B-975D-9CEC0F6A12DD}">
      <dgm:prSet/>
      <dgm:spPr/>
      <dgm:t>
        <a:bodyPr/>
        <a:lstStyle/>
        <a:p>
          <a:endParaRPr lang="fr-FR"/>
        </a:p>
      </dgm:t>
    </dgm:pt>
    <dgm:pt modelId="{238E6D47-FDD2-4599-A1EF-C2914170D1F6}" type="sibTrans" cxnId="{B58DB932-4AB1-482B-975D-9CEC0F6A12DD}">
      <dgm:prSet/>
      <dgm:spPr/>
      <dgm:t>
        <a:bodyPr/>
        <a:lstStyle/>
        <a:p>
          <a:endParaRPr lang="fr-FR"/>
        </a:p>
      </dgm:t>
    </dgm:pt>
    <dgm:pt modelId="{CACB5828-0117-4A89-819F-8A16C8A4835C}">
      <dgm:prSet phldrT="[Texte]"/>
      <dgm:spPr>
        <a:solidFill>
          <a:schemeClr val="bg1"/>
        </a:solidFill>
        <a:effectLst/>
      </dgm:spPr>
      <dgm:t>
        <a:bodyPr/>
        <a:lstStyle/>
        <a:p>
          <a:r>
            <a:rPr lang="fr-FR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Choisir le </a:t>
          </a:r>
          <a:r>
            <a:rPr lang="fr-FR" u="none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siège</a:t>
          </a:r>
          <a:endParaRPr lang="fr-FR" u="none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B0E5508C-787E-4518-ADF1-834584ECCA02}" type="parTrans" cxnId="{CD928AAF-032E-4E21-A602-2A07F34E3721}">
      <dgm:prSet/>
      <dgm:spPr/>
      <dgm:t>
        <a:bodyPr/>
        <a:lstStyle/>
        <a:p>
          <a:endParaRPr lang="fr-FR"/>
        </a:p>
      </dgm:t>
    </dgm:pt>
    <dgm:pt modelId="{CDC4A10A-E8A1-4726-A2B5-ADC4EEF494F3}" type="sibTrans" cxnId="{CD928AAF-032E-4E21-A602-2A07F34E3721}">
      <dgm:prSet/>
      <dgm:spPr/>
      <dgm:t>
        <a:bodyPr/>
        <a:lstStyle/>
        <a:p>
          <a:endParaRPr lang="fr-FR"/>
        </a:p>
      </dgm:t>
    </dgm:pt>
    <dgm:pt modelId="{D5D1013A-EEF0-4AB3-A3B7-DB6545DCE81C}" type="pres">
      <dgm:prSet presAssocID="{3962A0D5-B3B4-49EB-B0A7-2894B352580C}" presName="linearFlow" presStyleCnt="0">
        <dgm:presLayoutVars>
          <dgm:dir/>
          <dgm:resizeHandles val="exact"/>
        </dgm:presLayoutVars>
      </dgm:prSet>
      <dgm:spPr/>
    </dgm:pt>
    <dgm:pt modelId="{A367995C-E2E6-4570-92E7-40632CCF6984}" type="pres">
      <dgm:prSet presAssocID="{CB38B096-8F07-46D3-A51B-0505B78270B8}" presName="composite" presStyleCnt="0"/>
      <dgm:spPr/>
    </dgm:pt>
    <dgm:pt modelId="{71BDBCBD-A0F9-45D7-BFD2-039BF4847A04}" type="pres">
      <dgm:prSet presAssocID="{CB38B096-8F07-46D3-A51B-0505B78270B8}" presName="imgShp" presStyleLbl="fgImgPlace1" presStyleIdx="0" presStyleCnt="3" custScaleX="184717" custScaleY="162225" custLinFactX="-841" custLinFactNeighborX="-100000" custLinFactNeighborY="-2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EA90B6E5-8F04-41EE-BA16-5E2C4B428B9F}" type="pres">
      <dgm:prSet presAssocID="{CB38B096-8F07-46D3-A51B-0505B78270B8}" presName="txShp" presStyleLbl="node1" presStyleIdx="0" presStyleCnt="3" custScaleX="116166" custLinFactNeighborX="10671" custLinFactNeighborY="-18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FE377F1-80CA-496F-BCF3-E4D9FA3F4B91}" type="pres">
      <dgm:prSet presAssocID="{12147764-4118-4772-B516-E8BBABA6C5F0}" presName="spacing" presStyleCnt="0"/>
      <dgm:spPr/>
    </dgm:pt>
    <dgm:pt modelId="{BAA90D81-6591-44D2-8E99-D5C3C9D3052D}" type="pres">
      <dgm:prSet presAssocID="{165A7EEE-5D3E-473A-9B4D-F21C2C5E9564}" presName="composite" presStyleCnt="0"/>
      <dgm:spPr/>
    </dgm:pt>
    <dgm:pt modelId="{CC9D5D9F-BA82-489B-8FEF-D9CB67FD8B06}" type="pres">
      <dgm:prSet presAssocID="{165A7EEE-5D3E-473A-9B4D-F21C2C5E9564}" presName="imgShp" presStyleLbl="fgImgPlace1" presStyleIdx="1" presStyleCnt="3" custScaleX="176875" custScaleY="163221" custLinFactY="100000" custLinFactNeighborX="-83549" custLinFactNeighborY="10110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E1DBB37-F301-4A0C-99B5-2B646AE5D28A}" type="pres">
      <dgm:prSet presAssocID="{165A7EEE-5D3E-473A-9B4D-F21C2C5E9564}" presName="txShp" presStyleLbl="node1" presStyleIdx="1" presStyleCnt="3" custScaleX="114469" custLinFactY="100000" custLinFactNeighborX="11257" custLinFactNeighborY="10497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72FBCCA-EEFA-4533-A3E6-ECBCE5798BBC}" type="pres">
      <dgm:prSet presAssocID="{238E6D47-FDD2-4599-A1EF-C2914170D1F6}" presName="spacing" presStyleCnt="0"/>
      <dgm:spPr/>
    </dgm:pt>
    <dgm:pt modelId="{802C6390-E0B5-41AB-95E6-E9DF1ECAE9AA}" type="pres">
      <dgm:prSet presAssocID="{CACB5828-0117-4A89-819F-8A16C8A4835C}" presName="composite" presStyleCnt="0"/>
      <dgm:spPr/>
    </dgm:pt>
    <dgm:pt modelId="{5EB9774E-4E44-49F5-B5F0-DBECE901B7E9}" type="pres">
      <dgm:prSet presAssocID="{CACB5828-0117-4A89-819F-8A16C8A4835C}" presName="imgShp" presStyleLbl="fgImgPlace1" presStyleIdx="2" presStyleCnt="3" custScaleX="189826" custScaleY="175387" custLinFactY="-98314" custLinFactNeighborX="-93918" custLinFactNeighborY="-10000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74E37930-5421-425B-9AD8-FB0C592C2717}" type="pres">
      <dgm:prSet presAssocID="{CACB5828-0117-4A89-819F-8A16C8A4835C}" presName="txShp" presStyleLbl="node1" presStyleIdx="2" presStyleCnt="3" custScaleX="112841" custLinFactY="-92039" custLinFactNeighborX="11242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58DB932-4AB1-482B-975D-9CEC0F6A12DD}" srcId="{3962A0D5-B3B4-49EB-B0A7-2894B352580C}" destId="{165A7EEE-5D3E-473A-9B4D-F21C2C5E9564}" srcOrd="1" destOrd="0" parTransId="{5660C9F0-3801-4320-87D3-78D69E6F9538}" sibTransId="{238E6D47-FDD2-4599-A1EF-C2914170D1F6}"/>
    <dgm:cxn modelId="{CF90CECA-7807-4625-9020-7DB516B76B99}" type="presOf" srcId="{CB38B096-8F07-46D3-A51B-0505B78270B8}" destId="{EA90B6E5-8F04-41EE-BA16-5E2C4B428B9F}" srcOrd="0" destOrd="0" presId="urn:microsoft.com/office/officeart/2005/8/layout/vList3#1"/>
    <dgm:cxn modelId="{43904985-4030-47CB-B016-0B97B86A3AD6}" type="presOf" srcId="{CACB5828-0117-4A89-819F-8A16C8A4835C}" destId="{74E37930-5421-425B-9AD8-FB0C592C2717}" srcOrd="0" destOrd="0" presId="urn:microsoft.com/office/officeart/2005/8/layout/vList3#1"/>
    <dgm:cxn modelId="{D8DAFEB6-D2B7-4DDC-B15F-735A5C8C36A5}" type="presOf" srcId="{165A7EEE-5D3E-473A-9B4D-F21C2C5E9564}" destId="{FE1DBB37-F301-4A0C-99B5-2B646AE5D28A}" srcOrd="0" destOrd="0" presId="urn:microsoft.com/office/officeart/2005/8/layout/vList3#1"/>
    <dgm:cxn modelId="{CD928AAF-032E-4E21-A602-2A07F34E3721}" srcId="{3962A0D5-B3B4-49EB-B0A7-2894B352580C}" destId="{CACB5828-0117-4A89-819F-8A16C8A4835C}" srcOrd="2" destOrd="0" parTransId="{B0E5508C-787E-4518-ADF1-834584ECCA02}" sibTransId="{CDC4A10A-E8A1-4726-A2B5-ADC4EEF494F3}"/>
    <dgm:cxn modelId="{05E7FCB9-CF44-4AF8-BD5B-15C91AF4161E}" type="presOf" srcId="{3962A0D5-B3B4-49EB-B0A7-2894B352580C}" destId="{D5D1013A-EEF0-4AB3-A3B7-DB6545DCE81C}" srcOrd="0" destOrd="0" presId="urn:microsoft.com/office/officeart/2005/8/layout/vList3#1"/>
    <dgm:cxn modelId="{D904009F-FB9C-4FCC-AF91-07099F9A255A}" srcId="{3962A0D5-B3B4-49EB-B0A7-2894B352580C}" destId="{CB38B096-8F07-46D3-A51B-0505B78270B8}" srcOrd="0" destOrd="0" parTransId="{C99C69BC-0F82-4870-98DC-4721096A5803}" sibTransId="{12147764-4118-4772-B516-E8BBABA6C5F0}"/>
    <dgm:cxn modelId="{5D8951D7-EA12-4E06-B7F1-2AFE5AE2029D}" type="presParOf" srcId="{D5D1013A-EEF0-4AB3-A3B7-DB6545DCE81C}" destId="{A367995C-E2E6-4570-92E7-40632CCF6984}" srcOrd="0" destOrd="0" presId="urn:microsoft.com/office/officeart/2005/8/layout/vList3#1"/>
    <dgm:cxn modelId="{E0DC867A-B68D-404D-93B0-03011503E2A6}" type="presParOf" srcId="{A367995C-E2E6-4570-92E7-40632CCF6984}" destId="{71BDBCBD-A0F9-45D7-BFD2-039BF4847A04}" srcOrd="0" destOrd="0" presId="urn:microsoft.com/office/officeart/2005/8/layout/vList3#1"/>
    <dgm:cxn modelId="{4C92AECD-C78B-45C4-8BB3-D291EEB87AE8}" type="presParOf" srcId="{A367995C-E2E6-4570-92E7-40632CCF6984}" destId="{EA90B6E5-8F04-41EE-BA16-5E2C4B428B9F}" srcOrd="1" destOrd="0" presId="urn:microsoft.com/office/officeart/2005/8/layout/vList3#1"/>
    <dgm:cxn modelId="{127720E5-00D8-42CA-8A5E-949E471CE244}" type="presParOf" srcId="{D5D1013A-EEF0-4AB3-A3B7-DB6545DCE81C}" destId="{DFE377F1-80CA-496F-BCF3-E4D9FA3F4B91}" srcOrd="1" destOrd="0" presId="urn:microsoft.com/office/officeart/2005/8/layout/vList3#1"/>
    <dgm:cxn modelId="{297B2A65-638A-41CA-9895-9F83D578891E}" type="presParOf" srcId="{D5D1013A-EEF0-4AB3-A3B7-DB6545DCE81C}" destId="{BAA90D81-6591-44D2-8E99-D5C3C9D3052D}" srcOrd="2" destOrd="0" presId="urn:microsoft.com/office/officeart/2005/8/layout/vList3#1"/>
    <dgm:cxn modelId="{CF6FBF46-A9A3-4C6C-9D00-2F330B8B773F}" type="presParOf" srcId="{BAA90D81-6591-44D2-8E99-D5C3C9D3052D}" destId="{CC9D5D9F-BA82-489B-8FEF-D9CB67FD8B06}" srcOrd="0" destOrd="0" presId="urn:microsoft.com/office/officeart/2005/8/layout/vList3#1"/>
    <dgm:cxn modelId="{7C7D1587-1385-4B70-A723-98E6CD895A39}" type="presParOf" srcId="{BAA90D81-6591-44D2-8E99-D5C3C9D3052D}" destId="{FE1DBB37-F301-4A0C-99B5-2B646AE5D28A}" srcOrd="1" destOrd="0" presId="urn:microsoft.com/office/officeart/2005/8/layout/vList3#1"/>
    <dgm:cxn modelId="{C7851600-3337-4286-A478-A0F490FB09B3}" type="presParOf" srcId="{D5D1013A-EEF0-4AB3-A3B7-DB6545DCE81C}" destId="{A72FBCCA-EEFA-4533-A3E6-ECBCE5798BBC}" srcOrd="3" destOrd="0" presId="urn:microsoft.com/office/officeart/2005/8/layout/vList3#1"/>
    <dgm:cxn modelId="{54970B38-8145-46BD-8ABB-C4748336FF11}" type="presParOf" srcId="{D5D1013A-EEF0-4AB3-A3B7-DB6545DCE81C}" destId="{802C6390-E0B5-41AB-95E6-E9DF1ECAE9AA}" srcOrd="4" destOrd="0" presId="urn:microsoft.com/office/officeart/2005/8/layout/vList3#1"/>
    <dgm:cxn modelId="{0205B57C-694D-4209-A2DF-E9D609A02A9F}" type="presParOf" srcId="{802C6390-E0B5-41AB-95E6-E9DF1ECAE9AA}" destId="{5EB9774E-4E44-49F5-B5F0-DBECE901B7E9}" srcOrd="0" destOrd="0" presId="urn:microsoft.com/office/officeart/2005/8/layout/vList3#1"/>
    <dgm:cxn modelId="{901C9DAD-A5CD-4037-B364-646554EB92F0}" type="presParOf" srcId="{802C6390-E0B5-41AB-95E6-E9DF1ECAE9AA}" destId="{74E37930-5421-425B-9AD8-FB0C592C2717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90B6E5-8F04-41EE-BA16-5E2C4B428B9F}">
      <dsp:nvSpPr>
        <dsp:cNvPr id="0" name=""/>
        <dsp:cNvSpPr/>
      </dsp:nvSpPr>
      <dsp:spPr>
        <a:xfrm rot="10800000">
          <a:off x="667068" y="115601"/>
          <a:ext cx="2428189" cy="370193"/>
        </a:xfrm>
        <a:prstGeom prst="homePlate">
          <a:avLst/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245" tIns="38100" rIns="7112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>
              <a:latin typeface="Calibri" pitchFamily="34" charset="0"/>
              <a:cs typeface="Calibri" pitchFamily="34" charset="0"/>
            </a:rPr>
            <a:t>Choisir  votre s</a:t>
          </a:r>
          <a:r>
            <a:rPr lang="fr-FR" sz="1000" u="none" kern="1200" dirty="0" smtClean="0">
              <a:latin typeface="Calibri" pitchFamily="34" charset="0"/>
              <a:cs typeface="Calibri" pitchFamily="34" charset="0"/>
            </a:rPr>
            <a:t>ystème</a:t>
          </a:r>
          <a:r>
            <a:rPr lang="fr-FR" sz="1000" kern="1200" dirty="0" smtClean="0">
              <a:latin typeface="Calibri" pitchFamily="34" charset="0"/>
              <a:cs typeface="Calibri" pitchFamily="34" charset="0"/>
            </a:rPr>
            <a:t>  de mise à l’eau</a:t>
          </a:r>
          <a:endParaRPr lang="fr-FR" sz="1000" kern="1200" dirty="0">
            <a:latin typeface="Calibri" pitchFamily="34" charset="0"/>
            <a:cs typeface="Calibri" pitchFamily="34" charset="0"/>
          </a:endParaRPr>
        </a:p>
      </dsp:txBody>
      <dsp:txXfrm rot="10800000">
        <a:off x="759616" y="115601"/>
        <a:ext cx="2335641" cy="370193"/>
      </dsp:txXfrm>
    </dsp:sp>
    <dsp:sp modelId="{71BDBCBD-A0F9-45D7-BFD2-039BF4847A04}">
      <dsp:nvSpPr>
        <dsp:cNvPr id="0" name=""/>
        <dsp:cNvSpPr/>
      </dsp:nvSpPr>
      <dsp:spPr>
        <a:xfrm>
          <a:off x="0" y="1013"/>
          <a:ext cx="683811" cy="60054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7150" dist="38100" dir="5400000" algn="ctr" rotWithShape="0">
            <a:schemeClr val="accent2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E1DBB37-F301-4A0C-99B5-2B646AE5D28A}">
      <dsp:nvSpPr>
        <dsp:cNvPr id="0" name=""/>
        <dsp:cNvSpPr/>
      </dsp:nvSpPr>
      <dsp:spPr>
        <a:xfrm rot="10800000">
          <a:off x="698664" y="1587980"/>
          <a:ext cx="2392717" cy="370193"/>
        </a:xfrm>
        <a:prstGeom prst="homePlate">
          <a:avLst/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245" tIns="38100" rIns="7112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Choisir la </a:t>
          </a:r>
          <a:r>
            <a:rPr lang="fr-FR" sz="1000" u="none" kern="12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fixation (Offerte)</a:t>
          </a:r>
          <a:endParaRPr lang="fr-FR" sz="1000" kern="1200" dirty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sp:txBody>
      <dsp:txXfrm rot="10800000">
        <a:off x="791212" y="1587980"/>
        <a:ext cx="2300169" cy="370193"/>
      </dsp:txXfrm>
    </dsp:sp>
    <dsp:sp modelId="{CC9D5D9F-BA82-489B-8FEF-D9CB67FD8B06}">
      <dsp:nvSpPr>
        <dsp:cNvPr id="0" name=""/>
        <dsp:cNvSpPr/>
      </dsp:nvSpPr>
      <dsp:spPr>
        <a:xfrm>
          <a:off x="0" y="1456637"/>
          <a:ext cx="654780" cy="60423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7150" dist="38100" dir="5400000" algn="ctr" rotWithShape="0">
            <a:schemeClr val="accent2">
              <a:tint val="50000"/>
              <a:hueOff val="-712532"/>
              <a:satOff val="-70"/>
              <a:lumOff val="27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4E37930-5421-425B-9AD8-FB0C592C2717}">
      <dsp:nvSpPr>
        <dsp:cNvPr id="0" name=""/>
        <dsp:cNvSpPr/>
      </dsp:nvSpPr>
      <dsp:spPr>
        <a:xfrm rot="10800000">
          <a:off x="735858" y="855509"/>
          <a:ext cx="2358688" cy="370193"/>
        </a:xfrm>
        <a:prstGeom prst="homePlate">
          <a:avLst/>
        </a:prstGeom>
        <a:solidFill>
          <a:schemeClr val="bg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245" tIns="38100" rIns="7112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Choisir le </a:t>
          </a:r>
          <a:r>
            <a:rPr lang="fr-FR" sz="1000" u="none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siège</a:t>
          </a:r>
          <a:endParaRPr lang="fr-FR" sz="1000" u="none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 rot="10800000">
        <a:off x="828406" y="855509"/>
        <a:ext cx="2266140" cy="370193"/>
      </dsp:txXfrm>
    </dsp:sp>
    <dsp:sp modelId="{5EB9774E-4E44-49F5-B5F0-DBECE901B7E9}">
      <dsp:nvSpPr>
        <dsp:cNvPr id="0" name=""/>
        <dsp:cNvSpPr/>
      </dsp:nvSpPr>
      <dsp:spPr>
        <a:xfrm>
          <a:off x="0" y="692740"/>
          <a:ext cx="702724" cy="64927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7150" dist="38100" dir="5400000" algn="ctr" rotWithShape="0">
            <a:schemeClr val="accent2">
              <a:tint val="50000"/>
              <a:hueOff val="-1425063"/>
              <a:satOff val="-139"/>
              <a:lumOff val="55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9C4A07-8477-49A3-B5D9-12B13E597141}" type="datetimeFigureOut">
              <a:rPr lang="fr-FR" smtClean="0"/>
              <a:pPr/>
              <a:t>16/09/2013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B200A-54A7-44FA-8E7A-F85ADF8EF0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6151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 4</a:t>
            </a:r>
            <a:r>
              <a:rPr lang="fr-FR" baseline="0" dirty="0" smtClean="0"/>
              <a:t> / p 5 DOS / FACE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B200A-54A7-44FA-8E7A-F85ADF8EF063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4991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23782" y="1512253"/>
            <a:ext cx="9182066" cy="2016337"/>
          </a:xfrm>
          <a:ln>
            <a:noFill/>
          </a:ln>
        </p:spPr>
        <p:txBody>
          <a:bodyPr vert="horz" tIns="0" rIns="20861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4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623781" y="3559611"/>
            <a:ext cx="9185631" cy="1932323"/>
          </a:xfrm>
        </p:spPr>
        <p:txBody>
          <a:bodyPr lIns="0" rIns="20861"/>
          <a:lstStyle>
            <a:lvl1pPr marL="0" marR="52153" indent="0" algn="r">
              <a:buNone/>
              <a:defRPr>
                <a:solidFill>
                  <a:schemeClr val="tx1"/>
                </a:solidFill>
              </a:defRPr>
            </a:lvl1pPr>
            <a:lvl2pPr marL="521528" indent="0" algn="ctr">
              <a:buNone/>
            </a:lvl2pPr>
            <a:lvl3pPr marL="1043056" indent="0" algn="ctr">
              <a:buNone/>
            </a:lvl3pPr>
            <a:lvl4pPr marL="1564584" indent="0" algn="ctr">
              <a:buNone/>
            </a:lvl4pPr>
            <a:lvl5pPr marL="2086112" indent="0" algn="ctr">
              <a:buNone/>
            </a:lvl5pPr>
            <a:lvl6pPr marL="2607640" indent="0" algn="ctr">
              <a:buNone/>
            </a:lvl6pPr>
            <a:lvl7pPr marL="3129168" indent="0" algn="ctr">
              <a:buNone/>
            </a:lvl7pPr>
            <a:lvl8pPr marL="3650696" indent="0" algn="ctr">
              <a:buNone/>
            </a:lvl8pPr>
            <a:lvl9pPr marL="4172224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C8C52-1EC8-4980-A05B-296C9AE6BA4F}" type="datetimeFigureOut">
              <a:rPr lang="fr-CH" smtClean="0"/>
              <a:pPr/>
              <a:t>16.09.2013</a:t>
            </a:fld>
            <a:endParaRPr lang="fr-CH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7DF7-3852-4E57-A09D-4A33CC741361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C8C52-1EC8-4980-A05B-296C9AE6BA4F}" type="datetimeFigureOut">
              <a:rPr lang="fr-CH" smtClean="0"/>
              <a:pPr/>
              <a:t>16.09.2013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7DF7-3852-4E57-A09D-4A33CC741361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52715" y="1008170"/>
            <a:ext cx="2406015" cy="5746210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4670" y="1008170"/>
            <a:ext cx="7039822" cy="5746210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C8C52-1EC8-4980-A05B-296C9AE6BA4F}" type="datetimeFigureOut">
              <a:rPr lang="fr-CH" smtClean="0"/>
              <a:pPr/>
              <a:t>16.09.2013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7DF7-3852-4E57-A09D-4A33CC741361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C8C52-1EC8-4980-A05B-296C9AE6BA4F}" type="datetimeFigureOut">
              <a:rPr lang="fr-CH" smtClean="0"/>
              <a:pPr/>
              <a:t>16.09.2013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7DF7-3852-4E57-A09D-4A33CC741361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0217" y="1451762"/>
            <a:ext cx="9089390" cy="1502171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64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0217" y="2982018"/>
            <a:ext cx="9089390" cy="1664527"/>
          </a:xfrm>
        </p:spPr>
        <p:txBody>
          <a:bodyPr lIns="52153" rIns="52153" anchor="t"/>
          <a:lstStyle>
            <a:lvl1pPr marL="0" indent="0">
              <a:buNone/>
              <a:defRPr sz="2500">
                <a:solidFill>
                  <a:schemeClr val="tx1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C8C52-1EC8-4980-A05B-296C9AE6BA4F}" type="datetimeFigureOut">
              <a:rPr lang="fr-CH" smtClean="0"/>
              <a:pPr/>
              <a:t>16.09.2013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7DF7-3852-4E57-A09D-4A33CC741361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670" y="776289"/>
            <a:ext cx="9624060" cy="1260211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4670" y="2116983"/>
            <a:ext cx="4722918" cy="4889617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35812" y="2116983"/>
            <a:ext cx="4722918" cy="4889617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C8C52-1EC8-4980-A05B-296C9AE6BA4F}" type="datetimeFigureOut">
              <a:rPr lang="fr-CH" smtClean="0"/>
              <a:pPr/>
              <a:t>16.09.2013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7DF7-3852-4E57-A09D-4A33CC741361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670" y="776289"/>
            <a:ext cx="9624060" cy="1260211"/>
          </a:xfrm>
        </p:spPr>
        <p:txBody>
          <a:bodyPr tIns="52153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670" y="2045497"/>
            <a:ext cx="4724775" cy="726966"/>
          </a:xfrm>
        </p:spPr>
        <p:txBody>
          <a:bodyPr lIns="52153" tIns="0" rIns="52153" bIns="0" anchor="ctr">
            <a:noAutofit/>
          </a:bodyPr>
          <a:lstStyle>
            <a:lvl1pPr marL="0" indent="0">
              <a:buNone/>
              <a:defRPr sz="27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5432099" y="2050469"/>
            <a:ext cx="4726631" cy="721995"/>
          </a:xfrm>
        </p:spPr>
        <p:txBody>
          <a:bodyPr lIns="52153" tIns="0" rIns="52153" bIns="0" anchor="ctr"/>
          <a:lstStyle>
            <a:lvl1pPr marL="0" indent="0">
              <a:buNone/>
              <a:defRPr sz="27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534670" y="2772463"/>
            <a:ext cx="4724775" cy="4240085"/>
          </a:xfrm>
        </p:spPr>
        <p:txBody>
          <a:bodyPr tIns="0"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32099" y="2772463"/>
            <a:ext cx="4726631" cy="4240085"/>
          </a:xfrm>
        </p:spPr>
        <p:txBody>
          <a:bodyPr tIns="0"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C8C52-1EC8-4980-A05B-296C9AE6BA4F}" type="datetimeFigureOut">
              <a:rPr lang="fr-CH" smtClean="0"/>
              <a:pPr/>
              <a:t>16.09.2013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7DF7-3852-4E57-A09D-4A33CC741361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670" y="776289"/>
            <a:ext cx="9713172" cy="1260211"/>
          </a:xfrm>
        </p:spPr>
        <p:txBody>
          <a:bodyPr vert="horz" tIns="52153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7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C8C52-1EC8-4980-A05B-296C9AE6BA4F}" type="datetimeFigureOut">
              <a:rPr lang="fr-CH" smtClean="0"/>
              <a:pPr/>
              <a:t>16.09.2013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7DF7-3852-4E57-A09D-4A33CC741361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C8C52-1EC8-4980-A05B-296C9AE6BA4F}" type="datetimeFigureOut">
              <a:rPr lang="fr-CH" smtClean="0"/>
              <a:pPr/>
              <a:t>16.09.2013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7DF7-3852-4E57-A09D-4A33CC741361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2005" y="567097"/>
            <a:ext cx="3208020" cy="1281214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3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802005" y="1848309"/>
            <a:ext cx="3208020" cy="5040842"/>
          </a:xfrm>
        </p:spPr>
        <p:txBody>
          <a:bodyPr lIns="20861" rIns="20861"/>
          <a:lstStyle>
            <a:lvl1pPr marL="0" indent="0" algn="l">
              <a:buNone/>
              <a:defRPr sz="1600"/>
            </a:lvl1pPr>
            <a:lvl2pPr indent="0" algn="l">
              <a:buNone/>
              <a:defRPr sz="1400"/>
            </a:lvl2pPr>
            <a:lvl3pPr indent="0" algn="l">
              <a:buNone/>
              <a:defRPr sz="1100"/>
            </a:lvl3pPr>
            <a:lvl4pPr indent="0" algn="l">
              <a:buNone/>
              <a:defRPr sz="1000"/>
            </a:lvl4pPr>
            <a:lvl5pPr indent="0" algn="l">
              <a:buNone/>
              <a:defRPr sz="10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180822" y="1848309"/>
            <a:ext cx="5977908" cy="5040842"/>
          </a:xfrm>
        </p:spPr>
        <p:txBody>
          <a:bodyPr tIns="0"/>
          <a:lstStyle>
            <a:lvl1pPr>
              <a:defRPr sz="3200"/>
            </a:lvl1pPr>
            <a:lvl2pPr>
              <a:defRPr sz="3000"/>
            </a:lvl2pPr>
            <a:lvl3pPr>
              <a:defRPr sz="2700"/>
            </a:lvl3pPr>
            <a:lvl4pPr>
              <a:defRPr sz="2300"/>
            </a:lvl4pPr>
            <a:lvl5pPr>
              <a:defRPr sz="21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C8C52-1EC8-4980-A05B-296C9AE6BA4F}" type="datetimeFigureOut">
              <a:rPr lang="fr-CH" smtClean="0"/>
              <a:pPr/>
              <a:t>16.09.2013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7DF7-3852-4E57-A09D-4A33CC741361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702172" y="1221706"/>
            <a:ext cx="6148705" cy="4536758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9360390" y="5909394"/>
            <a:ext cx="181788" cy="171389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2893" y="1297693"/>
            <a:ext cx="2587803" cy="1744913"/>
          </a:xfrm>
        </p:spPr>
        <p:txBody>
          <a:bodyPr vert="horz" lIns="52153" tIns="52153" rIns="52153" bIns="52153" anchor="b"/>
          <a:lstStyle>
            <a:lvl1pPr algn="l">
              <a:buNone/>
              <a:defRPr sz="23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12894" y="3118867"/>
            <a:ext cx="2584238" cy="2402801"/>
          </a:xfrm>
        </p:spPr>
        <p:txBody>
          <a:bodyPr lIns="73014" rIns="52153" bIns="52153" anchor="t"/>
          <a:lstStyle>
            <a:lvl1pPr marL="0" indent="0" algn="l">
              <a:spcBef>
                <a:spcPts val="285"/>
              </a:spcBef>
              <a:buFontTx/>
              <a:buNone/>
              <a:defRPr sz="15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C8C52-1EC8-4980-A05B-296C9AE6BA4F}" type="datetimeFigureOut">
              <a:rPr lang="fr-CH" smtClean="0"/>
              <a:pPr/>
              <a:t>16.09.2013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9445837" y="7008171"/>
            <a:ext cx="712893" cy="402567"/>
          </a:xfrm>
        </p:spPr>
        <p:txBody>
          <a:bodyPr/>
          <a:lstStyle/>
          <a:p>
            <a:fld id="{3AFF7DF7-3852-4E57-A09D-4A33CC741361}" type="slidenum">
              <a:rPr lang="fr-CH" smtClean="0"/>
              <a:pPr/>
              <a:t>‹N°›</a:t>
            </a:fld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4076441" y="1322523"/>
            <a:ext cx="5400167" cy="4335124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7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11139" y="6413071"/>
            <a:ext cx="10715678" cy="11481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06" tIns="52153" rIns="104306" bIns="52153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5123921" y="6857646"/>
            <a:ext cx="5569479" cy="70361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06" tIns="52153" rIns="104306" bIns="52153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11139" y="-7877"/>
            <a:ext cx="10715678" cy="11481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06" tIns="52153" rIns="104306" bIns="52153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5123921" y="-7876"/>
            <a:ext cx="5569479" cy="70361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06" tIns="52153" rIns="104306" bIns="52153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534670" y="776289"/>
            <a:ext cx="9624060" cy="1260211"/>
          </a:xfrm>
          <a:prstGeom prst="rect">
            <a:avLst/>
          </a:prstGeom>
        </p:spPr>
        <p:txBody>
          <a:bodyPr vert="horz" lIns="0" tIns="52153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534670" y="2133957"/>
            <a:ext cx="9624060" cy="4839208"/>
          </a:xfrm>
          <a:prstGeom prst="rect">
            <a:avLst/>
          </a:prstGeom>
        </p:spPr>
        <p:txBody>
          <a:bodyPr vert="horz" lIns="104306" tIns="52153" rIns="104306" bIns="52153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4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4AC8C52-1EC8-4980-A05B-296C9AE6BA4F}" type="datetimeFigureOut">
              <a:rPr lang="fr-CH" smtClean="0"/>
              <a:pPr/>
              <a:t>16.09.2013</a:t>
            </a:fld>
            <a:endParaRPr lang="fr-CH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3118909" y="7008171"/>
            <a:ext cx="3920913" cy="402567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4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9267613" y="7008171"/>
            <a:ext cx="891117" cy="402567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4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AFF7DF7-3852-4E57-A09D-4A33CC741361}" type="slidenum">
              <a:rPr lang="fr-CH" smtClean="0"/>
              <a:pPr/>
              <a:t>‹N°›</a:t>
            </a:fld>
            <a:endParaRPr lang="fr-CH"/>
          </a:p>
        </p:txBody>
      </p:sp>
      <p:grpSp>
        <p:nvGrpSpPr>
          <p:cNvPr id="2" name="Groupe 1"/>
          <p:cNvGrpSpPr/>
          <p:nvPr/>
        </p:nvGrpSpPr>
        <p:grpSpPr>
          <a:xfrm>
            <a:off x="-22239" y="223164"/>
            <a:ext cx="10736141" cy="715800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7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12917" indent="-312917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0139" indent="-281625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indent="-281625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55973" indent="-239903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668890" indent="-239903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1981807" indent="-239903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190418" indent="-208611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03335" indent="-208611" algn="l" rtl="0" eaLnBrk="1" latinLnBrk="0" hangingPunct="1">
        <a:spcBef>
          <a:spcPct val="20000"/>
        </a:spcBef>
        <a:buClr>
          <a:schemeClr val="tx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816251" indent="-208611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0.png"/><Relationship Id="rId2" Type="http://schemas.openxmlformats.org/officeDocument/2006/relationships/image" Target="../media/image2.png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9.jpe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rrondir un rectangle avec un coin diagonal 24"/>
          <p:cNvSpPr/>
          <p:nvPr/>
        </p:nvSpPr>
        <p:spPr>
          <a:xfrm>
            <a:off x="3703626" y="5495143"/>
            <a:ext cx="3357585" cy="1857388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6502" y="5995209"/>
            <a:ext cx="1357322" cy="1285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graphicFrame>
        <p:nvGraphicFramePr>
          <p:cNvPr id="7" name="Diagramme 6"/>
          <p:cNvGraphicFramePr/>
          <p:nvPr/>
        </p:nvGraphicFramePr>
        <p:xfrm>
          <a:off x="346040" y="1494615"/>
          <a:ext cx="3143272" cy="2077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à coins arrondis 9"/>
          <p:cNvSpPr/>
          <p:nvPr/>
        </p:nvSpPr>
        <p:spPr>
          <a:xfrm>
            <a:off x="346040" y="3786779"/>
            <a:ext cx="2996291" cy="3500462"/>
          </a:xfrm>
          <a:prstGeom prst="round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417478" y="3780631"/>
            <a:ext cx="292895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b="1" u="sng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BON A SAVOIR :</a:t>
            </a:r>
          </a:p>
          <a:p>
            <a:r>
              <a:rPr lang="fr-FR" sz="1500" b="1" u="sng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fr-FR" sz="14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Tous nos produits sont homologués et répondent à la loi de mise en conformité. </a:t>
            </a:r>
          </a:p>
          <a:p>
            <a:pPr>
              <a:buFont typeface="Wingdings" pitchFamily="2" charset="2"/>
              <a:buChar char="§"/>
            </a:pPr>
            <a:r>
              <a:rPr lang="fr-FR" sz="14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Fabrication exclusivement Française. Possibilité de sur-mesure pour piscines enterrées et hors sol.</a:t>
            </a:r>
          </a:p>
          <a:p>
            <a:pPr>
              <a:buFont typeface="Wingdings" pitchFamily="2" charset="2"/>
              <a:buChar char="§"/>
            </a:pPr>
            <a:r>
              <a:rPr lang="fr-FR" sz="14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Matériels garantis 2 ans, hors batteries et sièges.</a:t>
            </a:r>
          </a:p>
          <a:p>
            <a:pPr>
              <a:buFont typeface="Wingdings" pitchFamily="2" charset="2"/>
              <a:buChar char="§"/>
            </a:pPr>
            <a:r>
              <a:rPr lang="fr-FR" sz="14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Sont concernés, tous les ERP et IOP</a:t>
            </a:r>
          </a:p>
          <a:p>
            <a:pPr>
              <a:buFont typeface="Wingdings" pitchFamily="2" charset="2"/>
              <a:buChar char="§"/>
            </a:pPr>
            <a:r>
              <a:rPr lang="fr-FR" sz="14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Délai de mise en conformité</a:t>
            </a:r>
            <a:r>
              <a:rPr lang="fr-FR" sz="14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: immédiat pour les ERP/IOP construits après le 11/02/2005 et </a:t>
            </a:r>
            <a:r>
              <a:rPr lang="fr-FR" sz="14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01/01/2015 au plus tard </a:t>
            </a:r>
            <a:r>
              <a:rPr lang="fr-FR" sz="14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pour tous les autres.</a:t>
            </a:r>
          </a:p>
          <a:p>
            <a:endParaRPr lang="fr-FR" dirty="0" smtClean="0">
              <a:solidFill>
                <a:srgbClr val="000066"/>
              </a:solidFill>
              <a:latin typeface="Comic Sans MS" pitchFamily="66" charset="0"/>
            </a:endParaRPr>
          </a:p>
          <a:p>
            <a:endParaRPr lang="fr-FR" dirty="0" smtClean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17478" y="994549"/>
            <a:ext cx="3143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0066"/>
                </a:solidFill>
                <a:latin typeface="+mj-lt"/>
              </a:rPr>
              <a:t>Votre choix en 3 étapes : </a:t>
            </a:r>
            <a:endParaRPr lang="fr-FR" sz="2000" b="1" dirty="0">
              <a:solidFill>
                <a:srgbClr val="000066"/>
              </a:solidFill>
              <a:latin typeface="+mj-lt"/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3775065" y="637359"/>
            <a:ext cx="857255" cy="768727"/>
          </a:xfrm>
          <a:prstGeom prst="ellipse">
            <a:avLst/>
          </a:prstGeom>
          <a:blipFill rotWithShape="0">
            <a:blip r:embed="rId8" cstate="print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7" name="Groupe 16"/>
          <p:cNvGrpSpPr/>
          <p:nvPr/>
        </p:nvGrpSpPr>
        <p:grpSpPr>
          <a:xfrm>
            <a:off x="3703626" y="1494615"/>
            <a:ext cx="3429024" cy="1500198"/>
            <a:chOff x="142852" y="1500166"/>
            <a:chExt cx="6572296" cy="2643206"/>
          </a:xfrm>
          <a:solidFill>
            <a:schemeClr val="bg1"/>
          </a:solidFill>
        </p:grpSpPr>
        <p:sp>
          <p:nvSpPr>
            <p:cNvPr id="19" name="Arrondir un rectangle avec un coin diagonal 18"/>
            <p:cNvSpPr/>
            <p:nvPr/>
          </p:nvSpPr>
          <p:spPr>
            <a:xfrm>
              <a:off x="142852" y="1500166"/>
              <a:ext cx="6500858" cy="2643206"/>
            </a:xfrm>
            <a:prstGeom prst="round2DiagRect">
              <a:avLst>
                <a:gd name="adj1" fmla="val 0"/>
                <a:gd name="adj2" fmla="val 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dirty="0"/>
            </a:p>
          </p:txBody>
        </p: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 l="8108" t="15285" r="10811" b="25483"/>
            <a:stretch>
              <a:fillRect/>
            </a:stretch>
          </p:blipFill>
          <p:spPr bwMode="auto">
            <a:xfrm>
              <a:off x="216695" y="2003634"/>
              <a:ext cx="2002213" cy="2059353"/>
            </a:xfrm>
            <a:prstGeom prst="roundRect">
              <a:avLst>
                <a:gd name="adj" fmla="val 8594"/>
              </a:avLst>
            </a:prstGeom>
            <a:grpFill/>
            <a:ln>
              <a:noFill/>
            </a:ln>
            <a:effectLst/>
          </p:spPr>
        </p:pic>
        <p:sp>
          <p:nvSpPr>
            <p:cNvPr id="20" name="Rectangle 19"/>
            <p:cNvSpPr/>
            <p:nvPr/>
          </p:nvSpPr>
          <p:spPr>
            <a:xfrm>
              <a:off x="142877" y="1537030"/>
              <a:ext cx="6572271" cy="9218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400" b="1" dirty="0" smtClean="0">
                  <a:latin typeface="Calibri" pitchFamily="34" charset="0"/>
                  <a:cs typeface="Calibri" pitchFamily="34" charset="0"/>
                </a:rPr>
                <a:t>ÉLÉVATEUR A VÉRIN </a:t>
              </a:r>
              <a:r>
                <a:rPr lang="fr-FR" sz="1400" b="1" dirty="0" smtClean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HYDRAULIQUE</a:t>
              </a:r>
              <a:r>
                <a:rPr lang="fr-FR" sz="1400" b="1" dirty="0" smtClean="0">
                  <a:latin typeface="Calibri" pitchFamily="34" charset="0"/>
                  <a:cs typeface="Calibri" pitchFamily="34" charset="0"/>
                </a:rPr>
                <a:t>                  	réf. VP001                  </a:t>
              </a:r>
              <a:r>
                <a:rPr lang="fr-FR" sz="1400" b="1" dirty="0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3254€ HT </a:t>
              </a:r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3703626" y="3423441"/>
            <a:ext cx="3429023" cy="1625253"/>
            <a:chOff x="142852" y="4143372"/>
            <a:chExt cx="6646117" cy="2428892"/>
          </a:xfrm>
          <a:solidFill>
            <a:schemeClr val="bg1"/>
          </a:solidFill>
        </p:grpSpPr>
        <p:sp>
          <p:nvSpPr>
            <p:cNvPr id="22" name="Arrondir un rectangle à un seul coin 21"/>
            <p:cNvSpPr/>
            <p:nvPr/>
          </p:nvSpPr>
          <p:spPr>
            <a:xfrm>
              <a:off x="142852" y="4143372"/>
              <a:ext cx="6500858" cy="2428892"/>
            </a:xfrm>
            <a:prstGeom prst="round1Rect">
              <a:avLst>
                <a:gd name="adj" fmla="val 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216695" y="4214809"/>
              <a:ext cx="6572274" cy="781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 smtClean="0">
                  <a:latin typeface="Calibri" pitchFamily="34" charset="0"/>
                  <a:cs typeface="Calibri" pitchFamily="34" charset="0"/>
                </a:rPr>
                <a:t>ÉLÉVATEUR A TREUIL </a:t>
              </a:r>
              <a:r>
                <a:rPr lang="fr-FR" sz="1400" b="1" dirty="0" smtClean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MÉCANIQUE               </a:t>
              </a:r>
              <a:r>
                <a:rPr lang="fr-FR" sz="1400" b="1" dirty="0" smtClean="0">
                  <a:latin typeface="Calibri" pitchFamily="34" charset="0"/>
                  <a:cs typeface="Calibri" pitchFamily="34" charset="0"/>
                </a:rPr>
                <a:t> réf. VP002              </a:t>
              </a:r>
              <a:r>
                <a:rPr lang="fr-FR" sz="1400" b="1" dirty="0" err="1" smtClean="0">
                  <a:latin typeface="Calibri" pitchFamily="34" charset="0"/>
                  <a:cs typeface="Calibri" pitchFamily="34" charset="0"/>
                </a:rPr>
                <a:t>ref</a:t>
              </a:r>
              <a:r>
                <a:rPr lang="fr-FR" sz="1400" b="1" dirty="0" smtClean="0">
                  <a:latin typeface="Calibri" pitchFamily="34" charset="0"/>
                  <a:cs typeface="Calibri" pitchFamily="34" charset="0"/>
                </a:rPr>
                <a:t>. VP002	      </a:t>
              </a:r>
              <a:r>
                <a:rPr lang="fr-FR" sz="1400" b="1" dirty="0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7516€ HT</a:t>
              </a:r>
            </a:p>
          </p:txBody>
        </p:sp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90542" y="4583887"/>
              <a:ext cx="1643072" cy="1845500"/>
            </a:xfrm>
            <a:prstGeom prst="roundRect">
              <a:avLst>
                <a:gd name="adj" fmla="val 8594"/>
              </a:avLst>
            </a:prstGeom>
            <a:grpFill/>
            <a:ln>
              <a:noFill/>
            </a:ln>
            <a:effectLst/>
          </p:spPr>
        </p:pic>
      </p:grpSp>
      <p:sp>
        <p:nvSpPr>
          <p:cNvPr id="26" name="ZoneTexte 25"/>
          <p:cNvSpPr txBox="1"/>
          <p:nvPr/>
        </p:nvSpPr>
        <p:spPr>
          <a:xfrm>
            <a:off x="3775064" y="5566581"/>
            <a:ext cx="32861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Calibri" pitchFamily="34" charset="0"/>
                <a:cs typeface="Calibri" pitchFamily="34" charset="0"/>
              </a:rPr>
              <a:t> ÉLÉVATEUR  </a:t>
            </a:r>
            <a:r>
              <a:rPr lang="fr-FR" sz="1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MOTORISÉ        </a:t>
            </a:r>
            <a:r>
              <a:rPr lang="fr-F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fr-FR" sz="1400" b="1" dirty="0" smtClean="0">
                <a:latin typeface="Calibri" pitchFamily="34" charset="0"/>
                <a:cs typeface="Calibri" pitchFamily="34" charset="0"/>
              </a:rPr>
              <a:t>                  	</a:t>
            </a:r>
            <a:r>
              <a:rPr lang="fr-FR" sz="1400" b="1" dirty="0" err="1" smtClean="0">
                <a:latin typeface="Calibri" pitchFamily="34" charset="0"/>
                <a:cs typeface="Calibri" pitchFamily="34" charset="0"/>
              </a:rPr>
              <a:t>ref</a:t>
            </a:r>
            <a:r>
              <a:rPr lang="fr-FR" sz="1400" b="1" dirty="0" smtClean="0">
                <a:latin typeface="Calibri" pitchFamily="34" charset="0"/>
                <a:cs typeface="Calibri" pitchFamily="34" charset="0"/>
              </a:rPr>
              <a:t>. VP003            </a:t>
            </a:r>
            <a:r>
              <a:rPr lang="fr-FR" sz="1400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7600€ HT</a:t>
            </a:r>
          </a:p>
          <a:p>
            <a:endParaRPr lang="fr-FR" sz="1400" dirty="0">
              <a:latin typeface="Comic Sans MS" pitchFamily="66" charset="0"/>
            </a:endParaRPr>
          </a:p>
        </p:txBody>
      </p:sp>
      <p:grpSp>
        <p:nvGrpSpPr>
          <p:cNvPr id="28" name="Groupe 27"/>
          <p:cNvGrpSpPr/>
          <p:nvPr/>
        </p:nvGrpSpPr>
        <p:grpSpPr>
          <a:xfrm>
            <a:off x="4703759" y="780235"/>
            <a:ext cx="2428892" cy="362742"/>
            <a:chOff x="1259990" y="1305"/>
            <a:chExt cx="4856361" cy="1011861"/>
          </a:xfrm>
          <a:solidFill>
            <a:schemeClr val="accent1">
              <a:lumMod val="50000"/>
            </a:schemeClr>
          </a:solidFill>
          <a:effectLst/>
        </p:grpSpPr>
        <p:sp>
          <p:nvSpPr>
            <p:cNvPr id="29" name="Pentagone 28"/>
            <p:cNvSpPr/>
            <p:nvPr/>
          </p:nvSpPr>
          <p:spPr>
            <a:xfrm rot="10800000">
              <a:off x="1259990" y="1305"/>
              <a:ext cx="4856361" cy="1011861"/>
            </a:xfrm>
            <a:prstGeom prst="homePlat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Pentagone 4"/>
            <p:cNvSpPr/>
            <p:nvPr/>
          </p:nvSpPr>
          <p:spPr>
            <a:xfrm>
              <a:off x="1544318" y="113735"/>
              <a:ext cx="4533381" cy="81511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6202" tIns="102870" rIns="192024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kern="1200" dirty="0" smtClean="0">
                  <a:latin typeface="Calibri" pitchFamily="34" charset="0"/>
                  <a:cs typeface="Calibri" pitchFamily="34" charset="0"/>
                </a:rPr>
                <a:t>Choisir  votre système  de mise à l’eau</a:t>
              </a:r>
              <a:endParaRPr lang="fr-FR" sz="1400" kern="120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31" name="ZoneTexte 30"/>
          <p:cNvSpPr txBox="1"/>
          <p:nvPr/>
        </p:nvSpPr>
        <p:spPr>
          <a:xfrm>
            <a:off x="4632320" y="1994681"/>
            <a:ext cx="2494288" cy="944612"/>
          </a:xfrm>
          <a:prstGeom prst="roundRect">
            <a:avLst>
              <a:gd name="adj" fmla="val 18189"/>
            </a:avLst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fr-FR" sz="800" dirty="0" smtClean="0">
                <a:latin typeface="Calibri" pitchFamily="34" charset="0"/>
                <a:cs typeface="Calibri" pitchFamily="34" charset="0"/>
              </a:rPr>
              <a:t>Simple, économique, idéal pour usage occasionnel </a:t>
            </a:r>
          </a:p>
          <a:p>
            <a:pPr algn="ctr">
              <a:buFont typeface="Wingdings" pitchFamily="2" charset="2"/>
              <a:buChar char="§"/>
            </a:pPr>
            <a:r>
              <a:rPr lang="fr-FR" sz="800" dirty="0" smtClean="0">
                <a:latin typeface="Calibri" pitchFamily="34" charset="0"/>
                <a:cs typeface="Calibri" pitchFamily="34" charset="0"/>
              </a:rPr>
              <a:t> Actionnement ultra simple par vérin hydraulique</a:t>
            </a:r>
          </a:p>
          <a:p>
            <a:pPr algn="ctr">
              <a:buFont typeface="Wingdings" pitchFamily="2" charset="2"/>
              <a:buChar char="§"/>
            </a:pPr>
            <a:r>
              <a:rPr lang="fr-FR" sz="800" dirty="0" smtClean="0">
                <a:latin typeface="Calibri" pitchFamily="34" charset="0"/>
                <a:cs typeface="Calibri" pitchFamily="34" charset="0"/>
              </a:rPr>
              <a:t> Pivotant à 360°</a:t>
            </a:r>
          </a:p>
          <a:p>
            <a:pPr algn="ctr">
              <a:buFont typeface="Wingdings" pitchFamily="2" charset="2"/>
              <a:buChar char="§"/>
            </a:pPr>
            <a:r>
              <a:rPr lang="fr-FR" sz="800" dirty="0" smtClean="0">
                <a:latin typeface="Calibri" pitchFamily="34" charset="0"/>
                <a:cs typeface="Calibri" pitchFamily="34" charset="0"/>
              </a:rPr>
              <a:t> Milieu extérieur, structure acier anticorrosion</a:t>
            </a:r>
          </a:p>
          <a:p>
            <a:pPr algn="ctr">
              <a:buFont typeface="Wingdings" pitchFamily="2" charset="2"/>
              <a:buChar char="§"/>
            </a:pPr>
            <a:r>
              <a:rPr lang="fr-FR" sz="800" dirty="0" smtClean="0">
                <a:latin typeface="Calibri" pitchFamily="34" charset="0"/>
                <a:cs typeface="Calibri" pitchFamily="34" charset="0"/>
              </a:rPr>
              <a:t> Poids utilisateur Max 130 Kg</a:t>
            </a:r>
          </a:p>
          <a:p>
            <a:endParaRPr lang="fr-FR" sz="900" dirty="0" smtClean="0"/>
          </a:p>
        </p:txBody>
      </p:sp>
      <p:sp>
        <p:nvSpPr>
          <p:cNvPr id="32" name="ZoneTexte 31"/>
          <p:cNvSpPr txBox="1"/>
          <p:nvPr/>
        </p:nvSpPr>
        <p:spPr>
          <a:xfrm>
            <a:off x="4489444" y="3994945"/>
            <a:ext cx="2571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fr-FR" sz="800" dirty="0" smtClean="0">
                <a:latin typeface="Calibri" pitchFamily="34" charset="0"/>
                <a:cs typeface="Calibri" pitchFamily="34" charset="0"/>
              </a:rPr>
              <a:t> Spécial pour milieux extérieurs</a:t>
            </a:r>
            <a:endParaRPr lang="fr-FR" sz="800" u="sng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Font typeface="Wingdings" pitchFamily="2" charset="2"/>
              <a:buChar char="§"/>
            </a:pPr>
            <a:r>
              <a:rPr lang="fr-FR" sz="800" dirty="0" smtClean="0">
                <a:latin typeface="Calibri" pitchFamily="34" charset="0"/>
                <a:cs typeface="Calibri" pitchFamily="34" charset="0"/>
              </a:rPr>
              <a:t> Actionnement par treuil mécanique</a:t>
            </a:r>
          </a:p>
          <a:p>
            <a:pPr algn="ctr">
              <a:buFont typeface="Wingdings" pitchFamily="2" charset="2"/>
              <a:buChar char="§"/>
            </a:pPr>
            <a:r>
              <a:rPr lang="fr-FR" sz="800" dirty="0" smtClean="0">
                <a:latin typeface="Calibri" pitchFamily="34" charset="0"/>
                <a:cs typeface="Calibri" pitchFamily="34" charset="0"/>
              </a:rPr>
              <a:t> Pivotant sur 360° </a:t>
            </a:r>
          </a:p>
          <a:p>
            <a:pPr algn="ctr">
              <a:buFont typeface="Wingdings" pitchFamily="2" charset="2"/>
              <a:buChar char="§"/>
            </a:pPr>
            <a:r>
              <a:rPr lang="fr-FR" sz="800" dirty="0" smtClean="0">
                <a:latin typeface="Calibri" pitchFamily="34" charset="0"/>
                <a:cs typeface="Calibri" pitchFamily="34" charset="0"/>
              </a:rPr>
              <a:t> Flèche 1.10 m repliable pour un encombrement minimum.</a:t>
            </a:r>
          </a:p>
          <a:p>
            <a:pPr algn="ctr">
              <a:buFont typeface="Wingdings" pitchFamily="2" charset="2"/>
              <a:buChar char="§"/>
            </a:pPr>
            <a:r>
              <a:rPr lang="fr-FR" sz="800" dirty="0" smtClean="0">
                <a:latin typeface="Calibri" pitchFamily="34" charset="0"/>
                <a:cs typeface="Calibri" pitchFamily="34" charset="0"/>
              </a:rPr>
              <a:t> Poids utilisateur Max 180 Kg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4918072" y="5923771"/>
            <a:ext cx="2214578" cy="1293971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fr-FR" sz="1000" dirty="0" smtClean="0">
                <a:latin typeface="Calibri" pitchFamily="34" charset="0"/>
                <a:cs typeface="Calibri" pitchFamily="34" charset="0"/>
              </a:rPr>
              <a:t>Le confort absolu du vérin électrique</a:t>
            </a:r>
          </a:p>
          <a:p>
            <a:pPr algn="ctr">
              <a:buFont typeface="Wingdings" pitchFamily="2" charset="2"/>
              <a:buChar char="§"/>
            </a:pPr>
            <a:r>
              <a:rPr lang="fr-FR" sz="1000" dirty="0" smtClean="0">
                <a:latin typeface="Calibri" pitchFamily="34" charset="0"/>
                <a:cs typeface="Calibri" pitchFamily="34" charset="0"/>
              </a:rPr>
              <a:t> Actionnement par vérin électrique 24 volts   </a:t>
            </a:r>
          </a:p>
          <a:p>
            <a:pPr algn="ctr">
              <a:buFont typeface="Wingdings" pitchFamily="2" charset="2"/>
              <a:buChar char="§"/>
            </a:pPr>
            <a:r>
              <a:rPr lang="fr-FR" sz="1000" dirty="0" smtClean="0">
                <a:latin typeface="Calibri" pitchFamily="34" charset="0"/>
                <a:cs typeface="Calibri" pitchFamily="34" charset="0"/>
              </a:rPr>
              <a:t> Pivotant à 360</a:t>
            </a:r>
            <a:r>
              <a:rPr lang="fr-FR" sz="1000" dirty="0" smtClean="0">
                <a:latin typeface="Comic Sans MS" pitchFamily="66" charset="0"/>
              </a:rPr>
              <a:t>°</a:t>
            </a:r>
          </a:p>
          <a:p>
            <a:pPr algn="ctr">
              <a:buFont typeface="Wingdings" pitchFamily="2" charset="2"/>
              <a:buChar char="§"/>
            </a:pPr>
            <a:r>
              <a:rPr lang="fr-FR" sz="1000" dirty="0" smtClean="0">
                <a:latin typeface="Comic Sans MS" pitchFamily="66" charset="0"/>
              </a:rPr>
              <a:t> </a:t>
            </a:r>
            <a:r>
              <a:rPr lang="fr-FR" sz="1000" dirty="0" smtClean="0">
                <a:latin typeface="Calibri" pitchFamily="34" charset="0"/>
                <a:cs typeface="Calibri" pitchFamily="34" charset="0"/>
              </a:rPr>
              <a:t>Poids utilisateur Max 180 Kg</a:t>
            </a:r>
            <a:endParaRPr lang="fr-FR" sz="1000" dirty="0" smtClean="0">
              <a:latin typeface="Comic Sans MS" pitchFamily="66" charset="0"/>
            </a:endParaRPr>
          </a:p>
          <a:p>
            <a:pPr algn="ctr"/>
            <a:endParaRPr lang="fr-FR" sz="1000" dirty="0" smtClean="0">
              <a:latin typeface="Comic Sans MS" pitchFamily="66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6061080" y="137293"/>
            <a:ext cx="10604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TARIF 2013</a:t>
            </a:r>
            <a:endParaRPr lang="fr-FR" sz="1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5" name="Ellipse 34"/>
          <p:cNvSpPr/>
          <p:nvPr/>
        </p:nvSpPr>
        <p:spPr>
          <a:xfrm>
            <a:off x="7275526" y="637359"/>
            <a:ext cx="785818" cy="785819"/>
          </a:xfrm>
          <a:prstGeom prst="ellipse">
            <a:avLst/>
          </a:prstGeom>
          <a:blipFill rotWithShape="0">
            <a:blip r:embed="rId11" cstate="print"/>
            <a:stretch>
              <a:fillRect/>
            </a:stretch>
          </a:blipFill>
          <a:ln>
            <a:noFill/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tint val="50000"/>
              <a:hueOff val="-10628931"/>
              <a:satOff val="66456"/>
              <a:lumOff val="10315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6" name="Groupe 35"/>
          <p:cNvGrpSpPr/>
          <p:nvPr/>
        </p:nvGrpSpPr>
        <p:grpSpPr>
          <a:xfrm>
            <a:off x="7275526" y="1494615"/>
            <a:ext cx="3417874" cy="1148592"/>
            <a:chOff x="357166" y="5643570"/>
            <a:chExt cx="6143668" cy="1714512"/>
          </a:xfrm>
          <a:solidFill>
            <a:schemeClr val="bg1">
              <a:lumMod val="85000"/>
            </a:schemeClr>
          </a:solidFill>
        </p:grpSpPr>
        <p:sp>
          <p:nvSpPr>
            <p:cNvPr id="37" name="Rectangle à coins arrondis 36"/>
            <p:cNvSpPr/>
            <p:nvPr/>
          </p:nvSpPr>
          <p:spPr>
            <a:xfrm>
              <a:off x="357166" y="5643570"/>
              <a:ext cx="6143668" cy="171451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pic>
          <p:nvPicPr>
            <p:cNvPr id="38" name="Picture 7"/>
            <p:cNvPicPr>
              <a:picLocks noChangeAspect="1" noChangeArrowheads="1"/>
            </p:cNvPicPr>
            <p:nvPr/>
          </p:nvPicPr>
          <p:blipFill>
            <a:blip r:embed="rId12" cstate="print"/>
            <a:stretch>
              <a:fillRect/>
            </a:stretch>
          </p:blipFill>
          <p:spPr bwMode="auto">
            <a:xfrm>
              <a:off x="526245" y="5786446"/>
              <a:ext cx="1500259" cy="1491722"/>
            </a:xfrm>
            <a:prstGeom prst="roundRect">
              <a:avLst>
                <a:gd name="adj" fmla="val 8594"/>
              </a:avLst>
            </a:prstGeom>
            <a:grpFill/>
            <a:ln>
              <a:noFill/>
            </a:ln>
            <a:effectLst/>
          </p:spPr>
        </p:pic>
        <p:sp>
          <p:nvSpPr>
            <p:cNvPr id="39" name="ZoneTexte 38"/>
            <p:cNvSpPr txBox="1"/>
            <p:nvPr/>
          </p:nvSpPr>
          <p:spPr>
            <a:xfrm>
              <a:off x="1735838" y="5733809"/>
              <a:ext cx="4677565" cy="158500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b="1" dirty="0" smtClean="0">
                  <a:latin typeface="Calibri" pitchFamily="34" charset="0"/>
                  <a:cs typeface="Calibri" pitchFamily="34" charset="0"/>
                </a:rPr>
                <a:t>SANGLE FLOPPY          Réf. SI006           </a:t>
              </a:r>
              <a:r>
                <a:rPr lang="fr-FR" sz="1050" dirty="0" smtClean="0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662,55€ HT</a:t>
              </a:r>
            </a:p>
            <a:p>
              <a:pPr algn="ctr"/>
              <a:endParaRPr lang="fr-FR" sz="1050" b="1" u="sng" dirty="0" smtClean="0">
                <a:latin typeface="Calibri" pitchFamily="34" charset="0"/>
                <a:cs typeface="Calibri" pitchFamily="34" charset="0"/>
              </a:endParaRPr>
            </a:p>
            <a:p>
              <a:pPr algn="ctr">
                <a:buFont typeface="Wingdings" pitchFamily="2" charset="2"/>
                <a:buChar char="§"/>
              </a:pPr>
              <a:r>
                <a:rPr lang="fr-FR" sz="1050" dirty="0" smtClean="0">
                  <a:latin typeface="Calibri" pitchFamily="34" charset="0"/>
                  <a:cs typeface="Calibri" pitchFamily="34" charset="0"/>
                </a:rPr>
                <a:t> Flottante, confortable et facile d’installation</a:t>
              </a:r>
            </a:p>
            <a:p>
              <a:pPr algn="ctr">
                <a:buFont typeface="Wingdings" pitchFamily="2" charset="2"/>
                <a:buChar char="§"/>
              </a:pPr>
              <a:r>
                <a:rPr lang="fr-FR" sz="1050" dirty="0" smtClean="0">
                  <a:latin typeface="Calibri" pitchFamily="34" charset="0"/>
                  <a:cs typeface="Calibri" pitchFamily="34" charset="0"/>
                </a:rPr>
                <a:t> Palonnier Inox 4 points de fixations</a:t>
              </a:r>
            </a:p>
          </p:txBody>
        </p:sp>
      </p:grpSp>
      <p:sp>
        <p:nvSpPr>
          <p:cNvPr id="40" name="Rectangle à coins arrondis 39"/>
          <p:cNvSpPr/>
          <p:nvPr/>
        </p:nvSpPr>
        <p:spPr>
          <a:xfrm>
            <a:off x="7275527" y="2851937"/>
            <a:ext cx="3417874" cy="107157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pic>
        <p:nvPicPr>
          <p:cNvPr id="41" name="Picture 9" descr="C:\Users\Utilisateur\Documents\HANDIPRO\ARCHIMED PROJECT\siege-accou-ceinture.png"/>
          <p:cNvPicPr>
            <a:picLocks noChangeAspect="1" noChangeArrowheads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7346964" y="2923374"/>
            <a:ext cx="785818" cy="937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42" name="ZoneTexte 41"/>
          <p:cNvSpPr txBox="1"/>
          <p:nvPr/>
        </p:nvSpPr>
        <p:spPr>
          <a:xfrm>
            <a:off x="8132782" y="2780499"/>
            <a:ext cx="256061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050" b="1" u="sng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fr-FR" sz="1050" b="1" dirty="0" smtClean="0">
                <a:latin typeface="Calibri" pitchFamily="34" charset="0"/>
                <a:cs typeface="Calibri" pitchFamily="34" charset="0"/>
              </a:rPr>
              <a:t>SIEGE RIGIDE             Réf. SI002         </a:t>
            </a:r>
            <a:r>
              <a:rPr lang="fr-FR" sz="105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1303,32€ HT</a:t>
            </a:r>
          </a:p>
          <a:p>
            <a:pPr algn="ctr"/>
            <a:endParaRPr lang="fr-FR" sz="1050" b="1" u="sng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Font typeface="Wingdings" pitchFamily="2" charset="2"/>
              <a:buChar char="§"/>
            </a:pPr>
            <a:r>
              <a:rPr lang="fr-FR" sz="1050" dirty="0" smtClean="0">
                <a:latin typeface="Calibri" pitchFamily="34" charset="0"/>
                <a:cs typeface="Calibri" pitchFamily="34" charset="0"/>
              </a:rPr>
              <a:t> Repose jambes</a:t>
            </a:r>
          </a:p>
          <a:p>
            <a:pPr algn="ctr">
              <a:buFont typeface="Wingdings" pitchFamily="2" charset="2"/>
              <a:buChar char="§"/>
            </a:pPr>
            <a:r>
              <a:rPr lang="fr-FR" sz="1050" dirty="0" smtClean="0">
                <a:latin typeface="Calibri" pitchFamily="34" charset="0"/>
                <a:cs typeface="Calibri" pitchFamily="34" charset="0"/>
              </a:rPr>
              <a:t> Une ceinture de sécurité</a:t>
            </a:r>
          </a:p>
        </p:txBody>
      </p:sp>
      <p:grpSp>
        <p:nvGrpSpPr>
          <p:cNvPr id="44" name="Groupe 43"/>
          <p:cNvGrpSpPr/>
          <p:nvPr/>
        </p:nvGrpSpPr>
        <p:grpSpPr>
          <a:xfrm>
            <a:off x="8132782" y="780235"/>
            <a:ext cx="2357454" cy="357190"/>
            <a:chOff x="1181381" y="1332333"/>
            <a:chExt cx="4934961" cy="1011859"/>
          </a:xfrm>
          <a:solidFill>
            <a:schemeClr val="bg1"/>
          </a:solidFill>
          <a:effectLst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5" name="Pentagone 44"/>
            <p:cNvSpPr/>
            <p:nvPr/>
          </p:nvSpPr>
          <p:spPr>
            <a:xfrm rot="10800000">
              <a:off x="1330925" y="1332333"/>
              <a:ext cx="4785417" cy="1011859"/>
            </a:xfrm>
            <a:prstGeom prst="homePlate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2">
                <a:hueOff val="-4724769"/>
                <a:satOff val="12162"/>
                <a:lumOff val="1804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Pentagone 4"/>
            <p:cNvSpPr/>
            <p:nvPr/>
          </p:nvSpPr>
          <p:spPr>
            <a:xfrm>
              <a:off x="1181381" y="1534705"/>
              <a:ext cx="4635873" cy="674574"/>
            </a:xfrm>
            <a:prstGeom prst="rect">
              <a:avLst/>
            </a:prstGeom>
            <a:noFill/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6202" tIns="102870" rIns="192024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kern="1200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Choisir le siège</a:t>
              </a:r>
              <a:r>
                <a:rPr lang="fr-FR" sz="2000" kern="1200" dirty="0" smtClean="0">
                  <a:latin typeface="Calibri" pitchFamily="34" charset="0"/>
                  <a:cs typeface="Calibri" pitchFamily="34" charset="0"/>
                </a:rPr>
                <a:t> </a:t>
              </a:r>
              <a:endParaRPr lang="fr-FR" sz="2000" kern="120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47" name="Rectangle à coins arrondis 46"/>
          <p:cNvSpPr/>
          <p:nvPr/>
        </p:nvSpPr>
        <p:spPr>
          <a:xfrm>
            <a:off x="9061476" y="5209391"/>
            <a:ext cx="1428760" cy="214314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8" name="Ellipse 47"/>
          <p:cNvSpPr/>
          <p:nvPr/>
        </p:nvSpPr>
        <p:spPr>
          <a:xfrm>
            <a:off x="7275526" y="4209259"/>
            <a:ext cx="727644" cy="648526"/>
          </a:xfrm>
          <a:prstGeom prst="ellipse">
            <a:avLst/>
          </a:prstGeom>
          <a:blipFill rotWithShape="0">
            <a:blip r:embed="rId14" cstate="print"/>
            <a:stretch>
              <a:fillRect/>
            </a:stretch>
          </a:blipFill>
          <a:ln>
            <a:noFill/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tint val="50000"/>
              <a:hueOff val="-5314465"/>
              <a:satOff val="33228"/>
              <a:lumOff val="515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9" name="Groupe 48"/>
          <p:cNvGrpSpPr/>
          <p:nvPr/>
        </p:nvGrpSpPr>
        <p:grpSpPr>
          <a:xfrm>
            <a:off x="7346964" y="5209392"/>
            <a:ext cx="1643074" cy="2143139"/>
            <a:chOff x="214290" y="1928794"/>
            <a:chExt cx="3214686" cy="2643206"/>
          </a:xfrm>
        </p:grpSpPr>
        <p:sp>
          <p:nvSpPr>
            <p:cNvPr id="50" name="Rectangle à coins arrondis 49"/>
            <p:cNvSpPr/>
            <p:nvPr/>
          </p:nvSpPr>
          <p:spPr>
            <a:xfrm>
              <a:off x="285728" y="1928794"/>
              <a:ext cx="3071834" cy="264320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1" name="ZoneTexte 50"/>
            <p:cNvSpPr txBox="1"/>
            <p:nvPr/>
          </p:nvSpPr>
          <p:spPr>
            <a:xfrm>
              <a:off x="214290" y="3571868"/>
              <a:ext cx="3214686" cy="8428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b="1" dirty="0" smtClean="0">
                  <a:latin typeface="Calibri" pitchFamily="34" charset="0"/>
                  <a:cs typeface="Calibri" pitchFamily="34" charset="0"/>
                </a:rPr>
                <a:t>ENFICHABLE :</a:t>
              </a:r>
            </a:p>
            <a:p>
              <a:pPr algn="ctr"/>
              <a:r>
                <a:rPr lang="fr-FR" sz="1050" dirty="0" smtClean="0">
                  <a:latin typeface="Calibri" pitchFamily="34" charset="0"/>
                  <a:cs typeface="Calibri" pitchFamily="34" charset="0"/>
                </a:rPr>
                <a:t>Enfichable dans un fourreau préalablement scellé au sol </a:t>
              </a:r>
              <a:endParaRPr lang="fr-FR" sz="1050" dirty="0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52" name="Picture 6" descr="C:\Users\Utilisateur\Documents\HANDIPRO\ARCHIMED PROJECT\enfichable.png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913135" y="2010311"/>
              <a:ext cx="1937461" cy="147802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</p:grpSp>
      <p:sp>
        <p:nvSpPr>
          <p:cNvPr id="53" name="ZoneTexte 52"/>
          <p:cNvSpPr txBox="1"/>
          <p:nvPr/>
        </p:nvSpPr>
        <p:spPr>
          <a:xfrm>
            <a:off x="8918600" y="6352399"/>
            <a:ext cx="1703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>
                <a:latin typeface="Calibri" pitchFamily="34" charset="0"/>
                <a:cs typeface="Calibri" pitchFamily="34" charset="0"/>
              </a:rPr>
              <a:t>PLATINE :</a:t>
            </a:r>
          </a:p>
          <a:p>
            <a:pPr algn="ctr"/>
            <a:r>
              <a:rPr lang="fr-FR" sz="1100" dirty="0" smtClean="0">
                <a:latin typeface="Calibri" pitchFamily="34" charset="0"/>
                <a:cs typeface="Calibri" pitchFamily="34" charset="0"/>
              </a:rPr>
              <a:t>Par platine fixée </a:t>
            </a:r>
          </a:p>
          <a:p>
            <a:pPr algn="ctr"/>
            <a:r>
              <a:rPr lang="fr-FR" sz="1100" dirty="0" smtClean="0">
                <a:latin typeface="Calibri" pitchFamily="34" charset="0"/>
                <a:cs typeface="Calibri" pitchFamily="34" charset="0"/>
              </a:rPr>
              <a:t>au sol par 4 </a:t>
            </a:r>
          </a:p>
          <a:p>
            <a:pPr algn="ctr"/>
            <a:r>
              <a:rPr lang="fr-FR" sz="1100" dirty="0" smtClean="0">
                <a:latin typeface="Calibri" pitchFamily="34" charset="0"/>
                <a:cs typeface="Calibri" pitchFamily="34" charset="0"/>
              </a:rPr>
              <a:t>chevilles de sécurité</a:t>
            </a:r>
          </a:p>
        </p:txBody>
      </p:sp>
      <p:pic>
        <p:nvPicPr>
          <p:cNvPr id="54" name="Picture 4" descr="C:\Users\Utilisateur\Documents\HANDIPRO\ARCHIMED PROJECT\platine-2-2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9204352" y="5280829"/>
            <a:ext cx="1143008" cy="10001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grpSp>
        <p:nvGrpSpPr>
          <p:cNvPr id="55" name="Groupe 54"/>
          <p:cNvGrpSpPr/>
          <p:nvPr/>
        </p:nvGrpSpPr>
        <p:grpSpPr>
          <a:xfrm>
            <a:off x="8061344" y="4280697"/>
            <a:ext cx="2417742" cy="505650"/>
            <a:chOff x="1330925" y="1332333"/>
            <a:chExt cx="4785417" cy="1011859"/>
          </a:xfrm>
          <a:solidFill>
            <a:srgbClr val="FF0000"/>
          </a:solidFill>
          <a:effectLst/>
        </p:grpSpPr>
        <p:sp>
          <p:nvSpPr>
            <p:cNvPr id="56" name="Pentagone 55"/>
            <p:cNvSpPr/>
            <p:nvPr/>
          </p:nvSpPr>
          <p:spPr>
            <a:xfrm rot="10800000">
              <a:off x="1330925" y="1332333"/>
              <a:ext cx="4785417" cy="1011859"/>
            </a:xfrm>
            <a:prstGeom prst="homePlat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2">
                <a:hueOff val="-4724769"/>
                <a:satOff val="12162"/>
                <a:lumOff val="1804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7" name="Pentagone 4"/>
            <p:cNvSpPr/>
            <p:nvPr/>
          </p:nvSpPr>
          <p:spPr>
            <a:xfrm>
              <a:off x="1583892" y="1500976"/>
              <a:ext cx="4532450" cy="67457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6202" tIns="102870" rIns="192024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kern="12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Choisir  la </a:t>
              </a:r>
              <a:r>
                <a:rPr lang="fr-FR" sz="14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f</a:t>
              </a:r>
              <a:r>
                <a:rPr lang="fr-FR" sz="1400" kern="12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ixation</a:t>
              </a:r>
              <a:r>
                <a:rPr lang="fr-FR" sz="14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(Offerte</a:t>
              </a:r>
              <a:r>
                <a:rPr lang="fr-FR" sz="20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)</a:t>
              </a:r>
              <a:r>
                <a:rPr lang="fr-FR" sz="2000" kern="12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 </a:t>
              </a:r>
              <a:endParaRPr lang="fr-FR" sz="2000" kern="1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58" name="ZoneTexte 57"/>
          <p:cNvSpPr txBox="1"/>
          <p:nvPr/>
        </p:nvSpPr>
        <p:spPr>
          <a:xfrm>
            <a:off x="7704154" y="4923639"/>
            <a:ext cx="8174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Réf.FX1</a:t>
            </a:r>
            <a:endParaRPr lang="fr-FR" sz="16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16192012" y="6286544"/>
            <a:ext cx="8174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Réf.FX2</a:t>
            </a:r>
            <a:endParaRPr lang="fr-FR" sz="16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9418666" y="4852201"/>
            <a:ext cx="8174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Réf.FX2</a:t>
            </a:r>
            <a:endParaRPr lang="fr-FR" sz="16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55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1BDBCBD-A0F9-45D7-BFD2-039BF4847A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71BDBCBD-A0F9-45D7-BFD2-039BF4847A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A90B6E5-8F04-41EE-BA16-5E2C4B428B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graphicEl>
                                              <a:dgm id="{EA90B6E5-8F04-41EE-BA16-5E2C4B428B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9D5D9F-BA82-489B-8FEF-D9CB67FD8B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graphicEl>
                                              <a:dgm id="{CC9D5D9F-BA82-489B-8FEF-D9CB67FD8B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E1DBB37-F301-4A0C-99B5-2B646AE5D2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>
                                            <p:graphicEl>
                                              <a:dgm id="{FE1DBB37-F301-4A0C-99B5-2B646AE5D2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B9774E-4E44-49F5-B5F0-DBECE901B7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graphicEl>
                                              <a:dgm id="{5EB9774E-4E44-49F5-B5F0-DBECE901B7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4E37930-5421-425B-9AD8-FB0C592C27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>
                                            <p:graphicEl>
                                              <a:dgm id="{74E37930-5421-425B-9AD8-FB0C592C27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rrondir un rectangle avec un coin diagonal 12"/>
          <p:cNvSpPr/>
          <p:nvPr/>
        </p:nvSpPr>
        <p:spPr>
          <a:xfrm>
            <a:off x="7275526" y="4923639"/>
            <a:ext cx="2786082" cy="500066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A7F14"/>
          </a:solidFill>
          <a:ln>
            <a:solidFill>
              <a:srgbClr val="EA84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aseline="-25000" dirty="0"/>
          </a:p>
        </p:txBody>
      </p:sp>
      <p:pic>
        <p:nvPicPr>
          <p:cNvPr id="23" name="Picture 4" descr="C:\Users\Utilisateur\Documents\HANDIPRO\ARCHIMED PROJECT\Flyer\5692-0-drapeaux-francai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23994" y="4780763"/>
            <a:ext cx="766242" cy="731502"/>
          </a:xfrm>
          <a:prstGeom prst="ellipse">
            <a:avLst/>
          </a:prstGeom>
          <a:ln w="38100" cap="rnd">
            <a:solidFill>
              <a:srgbClr val="EA7F14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ZoneTexte 18"/>
          <p:cNvSpPr txBox="1"/>
          <p:nvPr/>
        </p:nvSpPr>
        <p:spPr>
          <a:xfrm>
            <a:off x="773892" y="4066991"/>
            <a:ext cx="2196544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H" sz="1200" dirty="0" smtClean="0"/>
              <a:t>p. 4 – volet rabattu à l’intérieur</a:t>
            </a:r>
            <a:endParaRPr lang="fr-CH" sz="1200" dirty="0"/>
          </a:p>
        </p:txBody>
      </p:sp>
      <p:pic>
        <p:nvPicPr>
          <p:cNvPr id="12" name="Picture 5" descr="C:\Users\Utilisateur\Documents\HANDIPRO\ARCHIMED PROJECT\Flyer\Montage-Plyer-page-une-piscine-et-motoris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75526" y="3137689"/>
            <a:ext cx="3115031" cy="1785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EA7F14"/>
            </a:solidFill>
            <a:miter lim="800000"/>
          </a:ln>
          <a:effectLst/>
        </p:spPr>
      </p:pic>
      <p:sp>
        <p:nvSpPr>
          <p:cNvPr id="16" name="ZoneTexte 15"/>
          <p:cNvSpPr txBox="1"/>
          <p:nvPr/>
        </p:nvSpPr>
        <p:spPr>
          <a:xfrm>
            <a:off x="6846898" y="6709589"/>
            <a:ext cx="3846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Tél. 04.93.14.24.23 – Fax. 04.93.14.24.25 </a:t>
            </a:r>
          </a:p>
          <a:p>
            <a:pPr algn="ctr"/>
            <a:r>
              <a:rPr lang="fr-FR" sz="14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Mail: handipool.system@gmail.com</a:t>
            </a:r>
            <a:endParaRPr lang="fr-FR" sz="14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7" name="Picture 3" descr="C:\Users\Utilisateur\Documents\HANDIPRO\ARCHIMED PROJECT\HANDIPOOL-SYST-ENTETE-IM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4088" y="851673"/>
            <a:ext cx="3308424" cy="842360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7061212" y="1851805"/>
            <a:ext cx="36321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Vous apporte la solution pour l’accès des personnes handicapées </a:t>
            </a:r>
          </a:p>
          <a:p>
            <a:pPr algn="ctr"/>
            <a:r>
              <a:rPr lang="fr-FR" sz="14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à votre piscine, bassin, et point d’eau</a:t>
            </a:r>
            <a:endParaRPr lang="fr-FR" sz="14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6704022" y="4923639"/>
            <a:ext cx="3687984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Obligation de mise en conformité pour les</a:t>
            </a:r>
          </a:p>
          <a:p>
            <a:pPr algn="ctr"/>
            <a:r>
              <a:rPr lang="fr-FR" sz="105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ERP / IOP avant 2015</a:t>
            </a:r>
          </a:p>
          <a:p>
            <a:pPr algn="ctr"/>
            <a:r>
              <a:rPr lang="fr-FR" sz="105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Loi  Handicap  11/02/2005 </a:t>
            </a:r>
          </a:p>
          <a:p>
            <a:pPr algn="ctr"/>
            <a:r>
              <a:rPr lang="fr-FR" sz="9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endParaRPr lang="fr-FR" sz="900" dirty="0"/>
          </a:p>
        </p:txBody>
      </p:sp>
      <p:sp>
        <p:nvSpPr>
          <p:cNvPr id="22" name="Rectangle 21"/>
          <p:cNvSpPr/>
          <p:nvPr/>
        </p:nvSpPr>
        <p:spPr>
          <a:xfrm>
            <a:off x="7632716" y="5923771"/>
            <a:ext cx="2496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www.handipool.fr</a:t>
            </a:r>
            <a:endParaRPr lang="fr-FR" sz="2400" b="1" dirty="0"/>
          </a:p>
        </p:txBody>
      </p:sp>
      <p:sp>
        <p:nvSpPr>
          <p:cNvPr id="24" name="Rectangle à coins arrondis 23"/>
          <p:cNvSpPr/>
          <p:nvPr/>
        </p:nvSpPr>
        <p:spPr>
          <a:xfrm>
            <a:off x="274602" y="1280301"/>
            <a:ext cx="3176922" cy="193388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/>
          </a:p>
        </p:txBody>
      </p:sp>
      <p:sp>
        <p:nvSpPr>
          <p:cNvPr id="25" name="Rectangle à coins arrondis 24"/>
          <p:cNvSpPr/>
          <p:nvPr/>
        </p:nvSpPr>
        <p:spPr>
          <a:xfrm>
            <a:off x="917544" y="1494615"/>
            <a:ext cx="2714644" cy="1532334"/>
          </a:xfrm>
          <a:prstGeom prst="round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1200" b="1" dirty="0" smtClean="0">
                <a:latin typeface="Calibri" pitchFamily="34" charset="0"/>
                <a:cs typeface="Calibri" pitchFamily="34" charset="0"/>
              </a:rPr>
              <a:t>LÈVE-PERSONNE POUR PISCINE</a:t>
            </a:r>
          </a:p>
          <a:p>
            <a:pPr algn="ctr">
              <a:buFont typeface="Wingdings" pitchFamily="2" charset="2"/>
              <a:buChar char="§"/>
            </a:pPr>
            <a:r>
              <a:rPr lang="fr-FR" sz="1200" dirty="0" smtClean="0">
                <a:latin typeface="Calibri" pitchFamily="34" charset="0"/>
                <a:cs typeface="Calibri" pitchFamily="34" charset="0"/>
              </a:rPr>
              <a:t> 100% mobile, sur roulettes</a:t>
            </a:r>
          </a:p>
          <a:p>
            <a:pPr algn="ctr">
              <a:buFont typeface="Wingdings" pitchFamily="2" charset="2"/>
              <a:buChar char="§"/>
            </a:pPr>
            <a:r>
              <a:rPr lang="fr-FR" sz="1200" dirty="0" smtClean="0">
                <a:latin typeface="Calibri" pitchFamily="34" charset="0"/>
                <a:cs typeface="Calibri" pitchFamily="34" charset="0"/>
              </a:rPr>
              <a:t> Motorisation avec télécommande</a:t>
            </a:r>
          </a:p>
          <a:p>
            <a:pPr algn="ctr">
              <a:buFont typeface="Wingdings" pitchFamily="2" charset="2"/>
              <a:buChar char="§"/>
            </a:pPr>
            <a:r>
              <a:rPr lang="fr-FR" sz="1200" dirty="0" smtClean="0">
                <a:latin typeface="Calibri" pitchFamily="34" charset="0"/>
                <a:cs typeface="Calibri" pitchFamily="34" charset="0"/>
              </a:rPr>
              <a:t> Batteries rechargeables 24 Volts</a:t>
            </a:r>
          </a:p>
          <a:p>
            <a:pPr algn="ctr">
              <a:buFont typeface="Wingdings" pitchFamily="2" charset="2"/>
              <a:buChar char="§"/>
            </a:pPr>
            <a:r>
              <a:rPr lang="fr-FR" sz="1200" dirty="0" smtClean="0">
                <a:latin typeface="Calibri" pitchFamily="34" charset="0"/>
                <a:cs typeface="Calibri" pitchFamily="34" charset="0"/>
              </a:rPr>
              <a:t> Poids utilisateur Max 136 Kg</a:t>
            </a:r>
          </a:p>
          <a:p>
            <a:pPr algn="ctr">
              <a:buFont typeface="Wingdings" pitchFamily="2" charset="2"/>
              <a:buChar char="§"/>
            </a:pPr>
            <a:endParaRPr lang="fr-FR" sz="12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tabLst>
                <a:tab pos="2786063" algn="l"/>
              </a:tabLst>
            </a:pPr>
            <a:r>
              <a:rPr lang="fr-FR" sz="1200" dirty="0" smtClean="0">
                <a:latin typeface="Calibri" pitchFamily="34" charset="0"/>
                <a:cs typeface="Calibri" pitchFamily="34" charset="0"/>
              </a:rPr>
              <a:t>  Réf. VP004                        </a:t>
            </a:r>
            <a:r>
              <a:rPr lang="fr-FR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9188€ HT</a:t>
            </a:r>
            <a:endParaRPr lang="fr-FR" sz="12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0098" y="1637491"/>
            <a:ext cx="857256" cy="928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7" name="Pentagone 4"/>
          <p:cNvSpPr/>
          <p:nvPr/>
        </p:nvSpPr>
        <p:spPr>
          <a:xfrm>
            <a:off x="-1368472" y="708797"/>
            <a:ext cx="6215106" cy="714380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46202" tIns="102870" rIns="192024" bIns="102870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1800" b="1" kern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Autres </a:t>
            </a:r>
            <a:r>
              <a:rPr lang="fr-FR" sz="1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solutions s</a:t>
            </a:r>
            <a:r>
              <a:rPr lang="fr-FR" sz="1800" b="1" kern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ans installation</a:t>
            </a:r>
            <a:endParaRPr lang="fr-FR" sz="1800" b="1" kern="12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Rectangle à coins arrondis 27"/>
          <p:cNvSpPr/>
          <p:nvPr/>
        </p:nvSpPr>
        <p:spPr>
          <a:xfrm>
            <a:off x="203164" y="3352003"/>
            <a:ext cx="3214710" cy="221405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2401" y="3923507"/>
            <a:ext cx="1109910" cy="9828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988982" y="3423441"/>
            <a:ext cx="2786082" cy="253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r-FR" dirty="0" smtClean="0">
              <a:latin typeface="Calibri" pitchFamily="34" charset="0"/>
              <a:cs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sz="1200" b="1" dirty="0" smtClean="0">
                <a:latin typeface="Calibri" pitchFamily="34" charset="0"/>
                <a:cs typeface="Calibri" pitchFamily="34" charset="0"/>
              </a:rPr>
              <a:t>FAUTEUIL DE MISE A L’EAU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Roues</a:t>
            </a:r>
            <a:r>
              <a:rPr kumimoji="0" lang="fr-FR" sz="1200" b="0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gonflables permettant la flottaison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fr-FR" sz="1200" baseline="0" dirty="0" smtClean="0">
                <a:latin typeface="Calibri" pitchFamily="34" charset="0"/>
                <a:cs typeface="Calibri" pitchFamily="34" charset="0"/>
              </a:rPr>
              <a:t> Facilement Manœuvrable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fr-FR" sz="1200" dirty="0" smtClean="0">
                <a:latin typeface="Calibri" pitchFamily="34" charset="0"/>
                <a:cs typeface="Calibri" pitchFamily="34" charset="0"/>
              </a:rPr>
              <a:t> Poids utilisateur Max 120 Kg</a:t>
            </a:r>
            <a:endParaRPr lang="fr-FR" sz="1200" baseline="0" dirty="0" smtClean="0">
              <a:latin typeface="Calibri" pitchFamily="34" charset="0"/>
              <a:cs typeface="Calibri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fr-FR" sz="1200" dirty="0" smtClean="0">
              <a:latin typeface="Calibri" pitchFamily="34" charset="0"/>
              <a:cs typeface="Calibri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 dirty="0" smtClean="0">
                <a:latin typeface="Calibri" pitchFamily="34" charset="0"/>
                <a:cs typeface="Calibri" pitchFamily="34" charset="0"/>
              </a:rPr>
              <a:t>          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 baseline="0" dirty="0" smtClean="0">
                <a:latin typeface="Calibri" pitchFamily="34" charset="0"/>
                <a:cs typeface="Calibri" pitchFamily="34" charset="0"/>
              </a:rPr>
              <a:t>   Réf. FT001 </a:t>
            </a:r>
            <a:r>
              <a:rPr lang="fr-FR" sz="1200" dirty="0" smtClean="0">
                <a:latin typeface="Calibri" pitchFamily="34" charset="0"/>
                <a:cs typeface="Calibri" pitchFamily="34" charset="0"/>
              </a:rPr>
              <a:t>                  </a:t>
            </a:r>
            <a:r>
              <a:rPr lang="fr-FR" sz="1200" baseline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1496€ HT</a:t>
            </a:r>
            <a:endParaRPr kumimoji="0" lang="fr-FR" sz="120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r-FR" sz="1200" dirty="0" smtClean="0">
              <a:solidFill>
                <a:schemeClr val="bg1"/>
              </a:solidFill>
              <a:latin typeface="Comic Sans MS" pitchFamily="66" charset="0"/>
              <a:cs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1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cs typeface="Arial" charset="0"/>
              </a:rPr>
              <a:t>        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  <a:cs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  <a:cs typeface="Arial" charset="0"/>
            </a:endParaRPr>
          </a:p>
        </p:txBody>
      </p:sp>
      <p:sp>
        <p:nvSpPr>
          <p:cNvPr id="31" name="Rectangle à coins arrondis 30"/>
          <p:cNvSpPr/>
          <p:nvPr/>
        </p:nvSpPr>
        <p:spPr>
          <a:xfrm>
            <a:off x="203164" y="5638019"/>
            <a:ext cx="3297298" cy="179153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à coins arrondis 31"/>
          <p:cNvSpPr/>
          <p:nvPr/>
        </p:nvSpPr>
        <p:spPr>
          <a:xfrm>
            <a:off x="703230" y="5638019"/>
            <a:ext cx="3000396" cy="1736646"/>
          </a:xfrm>
          <a:prstGeom prst="round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1200" b="1" dirty="0" smtClean="0">
                <a:latin typeface="Calibri" pitchFamily="34" charset="0"/>
                <a:cs typeface="Calibri" pitchFamily="34" charset="0"/>
              </a:rPr>
              <a:t>FAUTEUIL DE PLAGE HIPPOCAMPE</a:t>
            </a:r>
          </a:p>
          <a:p>
            <a:pPr algn="ctr">
              <a:buFont typeface="Wingdings" pitchFamily="2" charset="2"/>
              <a:buChar char="§"/>
            </a:pPr>
            <a:r>
              <a:rPr lang="fr-FR" sz="1200" dirty="0" smtClean="0">
                <a:latin typeface="Calibri" pitchFamily="34" charset="0"/>
                <a:cs typeface="Calibri" pitchFamily="34" charset="0"/>
              </a:rPr>
              <a:t> Démontable et transportable</a:t>
            </a:r>
          </a:p>
          <a:p>
            <a:pPr algn="ctr">
              <a:buFont typeface="Wingdings" pitchFamily="2" charset="2"/>
              <a:buChar char="§"/>
            </a:pPr>
            <a:r>
              <a:rPr lang="fr-FR" sz="1200" dirty="0" smtClean="0">
                <a:latin typeface="Calibri" pitchFamily="34" charset="0"/>
                <a:cs typeface="Calibri" pitchFamily="34" charset="0"/>
              </a:rPr>
              <a:t>  3 roues ballons unidirectionnelles</a:t>
            </a:r>
          </a:p>
          <a:p>
            <a:pPr algn="ctr">
              <a:buFont typeface="Wingdings" pitchFamily="2" charset="2"/>
              <a:buChar char="§"/>
            </a:pPr>
            <a:r>
              <a:rPr lang="fr-FR" sz="1200" dirty="0" smtClean="0">
                <a:latin typeface="Calibri" pitchFamily="34" charset="0"/>
                <a:cs typeface="Calibri" pitchFamily="34" charset="0"/>
              </a:rPr>
              <a:t> Fauteuil Tous Terrains ( Mer, Neige, Sable…)</a:t>
            </a:r>
          </a:p>
          <a:p>
            <a:pPr algn="ctr">
              <a:buFont typeface="Wingdings" pitchFamily="2" charset="2"/>
              <a:buChar char="§"/>
            </a:pPr>
            <a:r>
              <a:rPr lang="fr-FR" sz="1200" dirty="0" smtClean="0">
                <a:latin typeface="Calibri" pitchFamily="34" charset="0"/>
                <a:cs typeface="Calibri" pitchFamily="34" charset="0"/>
              </a:rPr>
              <a:t> Poids utilisateur Max 130 Kg</a:t>
            </a:r>
          </a:p>
          <a:p>
            <a:pPr algn="ctr"/>
            <a:endParaRPr lang="fr-FR" sz="1200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fr-FR" sz="1200" dirty="0" smtClean="0">
                <a:latin typeface="Calibri" pitchFamily="34" charset="0"/>
                <a:cs typeface="Calibri" pitchFamily="34" charset="0"/>
              </a:rPr>
              <a:t>       Réf. FT002                      </a:t>
            </a:r>
            <a:r>
              <a:rPr lang="fr-FR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2037,91€ HT</a:t>
            </a:r>
            <a:endParaRPr lang="fr-FR" sz="12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4" name="Picture 2" descr="C:\Users\Utilisateur\Documents\HANDIPRO\ARCHIMED PROJECT\Flyer\hypp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3164" y="6138085"/>
            <a:ext cx="826817" cy="809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5" name="Espace réservé du contenu 3"/>
          <p:cNvSpPr txBox="1">
            <a:spLocks/>
          </p:cNvSpPr>
          <p:nvPr/>
        </p:nvSpPr>
        <p:spPr>
          <a:xfrm>
            <a:off x="3703626" y="2923375"/>
            <a:ext cx="3132146" cy="1324120"/>
          </a:xfrm>
          <a:prstGeom prst="rect">
            <a:avLst/>
          </a:prstGeom>
          <a:noFill/>
        </p:spPr>
        <p:txBody>
          <a:bodyPr vert="horz" wrap="square" lIns="0" tIns="52153" rIns="20861" bIns="52153" rtlCol="0">
            <a:spAutoFit/>
          </a:bodyPr>
          <a:lstStyle/>
          <a:p>
            <a:pPr marL="0" marR="52153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Elévateurs de piscines répondant à la loi d’obligation de mise en conformité. Arrêté du 21 Mars 2007 concernant l’accessibilité des personnes handicapées aux </a:t>
            </a:r>
            <a:r>
              <a:rPr kumimoji="0" lang="fr-FR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</a:t>
            </a: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tablissements </a:t>
            </a:r>
            <a:r>
              <a:rPr kumimoji="0" lang="fr-FR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</a:t>
            </a: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ecevant du </a:t>
            </a:r>
            <a:r>
              <a:rPr kumimoji="0" lang="fr-FR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</a:t>
            </a: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ublic et, aux </a:t>
            </a:r>
            <a:r>
              <a:rPr kumimoji="0" lang="fr-FR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</a:t>
            </a: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nstallations </a:t>
            </a:r>
            <a:r>
              <a:rPr kumimoji="0" lang="fr-FR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</a:t>
            </a: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uvertes au </a:t>
            </a:r>
            <a:r>
              <a:rPr kumimoji="0" lang="fr-FR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</a:t>
            </a: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ublic </a:t>
            </a:r>
            <a:r>
              <a:rPr kumimoji="0" lang="fr-FR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ERP</a:t>
            </a: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/ </a:t>
            </a:r>
            <a:r>
              <a:rPr kumimoji="0" lang="fr-FR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IOP</a:t>
            </a:r>
          </a:p>
          <a:p>
            <a:pPr marL="0" marR="52153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Loi n°2005-102 du 11/02/2005  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3632188" y="5209391"/>
            <a:ext cx="3357586" cy="1975009"/>
          </a:xfrm>
          <a:prstGeom prst="roundRect">
            <a:avLst/>
          </a:prstGeom>
          <a:noFill/>
          <a:ln w="28575">
            <a:solidFill>
              <a:srgbClr val="EA7F1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Comment commander ?</a:t>
            </a:r>
          </a:p>
          <a:p>
            <a:pPr algn="ctr"/>
            <a:endParaRPr lang="fr-FR" sz="110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fr-FR" sz="11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En ligne: www.handipool.fr</a:t>
            </a:r>
          </a:p>
          <a:p>
            <a:pPr algn="ctr"/>
            <a:r>
              <a:rPr lang="fr-FR" sz="11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(Paiement Sécurisé)</a:t>
            </a:r>
          </a:p>
          <a:p>
            <a:pPr algn="ctr">
              <a:buFont typeface="Wingdings" pitchFamily="2" charset="2"/>
              <a:buChar char="ü"/>
            </a:pPr>
            <a:r>
              <a:rPr lang="fr-FR" sz="11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Par Fax : 04 93 14 24 25 </a:t>
            </a:r>
          </a:p>
          <a:p>
            <a:pPr algn="ctr">
              <a:buFont typeface="Wingdings" pitchFamily="2" charset="2"/>
              <a:buChar char="ü"/>
            </a:pPr>
            <a:r>
              <a:rPr lang="fr-FR" sz="11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Par Tél : 04 93 14 24 23</a:t>
            </a:r>
          </a:p>
          <a:p>
            <a:pPr algn="ctr"/>
            <a:r>
              <a:rPr lang="fr-FR" sz="11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Devis gratuit sur simple demande</a:t>
            </a:r>
          </a:p>
          <a:p>
            <a:pPr algn="ctr"/>
            <a:r>
              <a:rPr lang="fr-FR" sz="11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Nous vous conseillons de faire appel à un professionnel</a:t>
            </a:r>
          </a:p>
          <a:p>
            <a:pPr algn="ctr"/>
            <a:r>
              <a:rPr lang="fr-FR" sz="11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pour la pose. Frais de port, nous consulter  </a:t>
            </a:r>
          </a:p>
        </p:txBody>
      </p:sp>
      <p:pic>
        <p:nvPicPr>
          <p:cNvPr id="37" name="Picture 3" descr="C:\Users\Utilisateur\Documents\HANDIPRO\ARCHIMED PROJECT\HANDIPOOL-OK-TRANSPARENT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75196" y="4280697"/>
            <a:ext cx="1017899" cy="1000132"/>
          </a:xfrm>
          <a:prstGeom prst="rect">
            <a:avLst/>
          </a:prstGeom>
          <a:noFill/>
        </p:spPr>
      </p:pic>
      <p:sp>
        <p:nvSpPr>
          <p:cNvPr id="38" name="ZoneTexte 37"/>
          <p:cNvSpPr txBox="1"/>
          <p:nvPr/>
        </p:nvSpPr>
        <p:spPr>
          <a:xfrm>
            <a:off x="3560750" y="637359"/>
            <a:ext cx="300039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accent1">
                    <a:lumMod val="50000"/>
                  </a:schemeClr>
                </a:solidFill>
              </a:rPr>
              <a:t>Ils nous font confiance :</a:t>
            </a:r>
          </a:p>
          <a:p>
            <a:endParaRPr lang="fr-FR" dirty="0"/>
          </a:p>
        </p:txBody>
      </p:sp>
      <p:pic>
        <p:nvPicPr>
          <p:cNvPr id="39" name="Picture 4" descr="C:\Users\Utilisateur\Desktop\HANDIPOOL 2.0\CATALOGUE Handipool\Catalogue 2013\Pde la med.jpg"/>
          <p:cNvPicPr>
            <a:picLocks noChangeAspect="1" noChangeArrowheads="1"/>
          </p:cNvPicPr>
          <p:nvPr/>
        </p:nvPicPr>
        <p:blipFill>
          <a:blip r:embed="rId10" cstate="print"/>
          <a:srcRect l="6007" t="17499" r="5109" b="30005"/>
          <a:stretch>
            <a:fillRect/>
          </a:stretch>
        </p:blipFill>
        <p:spPr bwMode="auto">
          <a:xfrm>
            <a:off x="3632189" y="994549"/>
            <a:ext cx="1571636" cy="518478"/>
          </a:xfrm>
          <a:prstGeom prst="rect">
            <a:avLst/>
          </a:prstGeom>
          <a:noFill/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918204" y="994549"/>
            <a:ext cx="864679" cy="50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" name="Espace réservé du contenu 3" descr="Five redimentio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132386" y="1494614"/>
            <a:ext cx="1906672" cy="13185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42" name="Picture 3" descr="C:\Users\Utilisateur\Desktop\HANDIPOOL 2.0\nos realisations\photo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17940" y="1494615"/>
            <a:ext cx="1000132" cy="14370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339911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198</TotalTime>
  <Words>557</Words>
  <Application>Microsoft Office PowerPoint</Application>
  <PresentationFormat>Personnalisé</PresentationFormat>
  <Paragraphs>99</Paragraphs>
  <Slides>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9" baseType="lpstr">
      <vt:lpstr>Arial</vt:lpstr>
      <vt:lpstr>Calibri</vt:lpstr>
      <vt:lpstr>Comic Sans MS</vt:lpstr>
      <vt:lpstr>Constantia</vt:lpstr>
      <vt:lpstr>Wingdings</vt:lpstr>
      <vt:lpstr>Wingdings 2</vt:lpstr>
      <vt:lpstr>Débit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MONNIN</dc:creator>
  <cp:lastModifiedBy>Dalon anthony</cp:lastModifiedBy>
  <cp:revision>17</cp:revision>
  <dcterms:created xsi:type="dcterms:W3CDTF">2011-11-23T16:15:06Z</dcterms:created>
  <dcterms:modified xsi:type="dcterms:W3CDTF">2013-09-16T17:21:57Z</dcterms:modified>
</cp:coreProperties>
</file>